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  <p:sldMasterId id="2147483678" r:id="rId3"/>
    <p:sldMasterId id="2147483693" r:id="rId4"/>
  </p:sldMasterIdLst>
  <p:notesMasterIdLst>
    <p:notesMasterId r:id="rId28"/>
  </p:notesMasterIdLst>
  <p:sldIdLst>
    <p:sldId id="283" r:id="rId5"/>
    <p:sldId id="867" r:id="rId6"/>
    <p:sldId id="935" r:id="rId7"/>
    <p:sldId id="868" r:id="rId8"/>
    <p:sldId id="892" r:id="rId9"/>
    <p:sldId id="890" r:id="rId10"/>
    <p:sldId id="929" r:id="rId11"/>
    <p:sldId id="875" r:id="rId12"/>
    <p:sldId id="891" r:id="rId13"/>
    <p:sldId id="893" r:id="rId14"/>
    <p:sldId id="880" r:id="rId15"/>
    <p:sldId id="894" r:id="rId16"/>
    <p:sldId id="895" r:id="rId17"/>
    <p:sldId id="896" r:id="rId18"/>
    <p:sldId id="897" r:id="rId19"/>
    <p:sldId id="898" r:id="rId20"/>
    <p:sldId id="899" r:id="rId21"/>
    <p:sldId id="900" r:id="rId22"/>
    <p:sldId id="907" r:id="rId23"/>
    <p:sldId id="902" r:id="rId24"/>
    <p:sldId id="904" r:id="rId25"/>
    <p:sldId id="930" r:id="rId26"/>
    <p:sldId id="36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BD59"/>
    <a:srgbClr val="8DE977"/>
    <a:srgbClr val="003300"/>
    <a:srgbClr val="FF3300"/>
    <a:srgbClr val="333300"/>
    <a:srgbClr val="F95F35"/>
    <a:srgbClr val="FA8160"/>
    <a:srgbClr val="8B5331"/>
    <a:srgbClr val="FFDE75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40" autoAdjust="0"/>
    <p:restoredTop sz="82505" autoAdjust="0"/>
  </p:normalViewPr>
  <p:slideViewPr>
    <p:cSldViewPr snapToGrid="0">
      <p:cViewPr varScale="1">
        <p:scale>
          <a:sx n="57" d="100"/>
          <a:sy n="57" d="100"/>
        </p:scale>
        <p:origin x="1176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88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8086A0-6342-49AC-8375-C675F70C8D64}" type="doc">
      <dgm:prSet loTypeId="urn:microsoft.com/office/officeart/2005/8/layout/process2" loCatId="process" qsTypeId="urn:microsoft.com/office/officeart/2005/8/quickstyle/3d2" qsCatId="3D" csTypeId="urn:microsoft.com/office/officeart/2005/8/colors/colorful1" csCatId="colorful" phldr="1"/>
      <dgm:spPr/>
    </dgm:pt>
    <dgm:pt modelId="{502B83E2-11BF-492F-9F3C-43DA48E24177}">
      <dgm:prSet phldrT="[Text]" custT="1"/>
      <dgm:spPr/>
      <dgm:t>
        <a:bodyPr/>
        <a:lstStyle/>
        <a:p>
          <a:r>
            <a:rPr lang="en-US" sz="1600" b="1" dirty="0"/>
            <a:t>Use appropriate statistical method to solve the research problem</a:t>
          </a:r>
        </a:p>
      </dgm:t>
    </dgm:pt>
    <dgm:pt modelId="{CBA85A5D-5DDE-4218-B5E1-56F162643760}" type="parTrans" cxnId="{8843B1B7-DEE4-463A-89D1-9F7D61B28140}">
      <dgm:prSet/>
      <dgm:spPr/>
      <dgm:t>
        <a:bodyPr/>
        <a:lstStyle/>
        <a:p>
          <a:endParaRPr lang="en-US" sz="1600" b="1"/>
        </a:p>
      </dgm:t>
    </dgm:pt>
    <dgm:pt modelId="{44674728-277A-4FBC-B027-306BC263B29B}" type="sibTrans" cxnId="{8843B1B7-DEE4-463A-89D1-9F7D61B28140}">
      <dgm:prSet custT="1"/>
      <dgm:spPr/>
      <dgm:t>
        <a:bodyPr/>
        <a:lstStyle/>
        <a:p>
          <a:endParaRPr lang="en-US" sz="1600" b="1"/>
        </a:p>
      </dgm:t>
    </dgm:pt>
    <dgm:pt modelId="{40B78AED-5D64-4570-AECA-A31AD2016C9D}">
      <dgm:prSet phldrT="[Text]" custT="1"/>
      <dgm:spPr/>
      <dgm:t>
        <a:bodyPr/>
        <a:lstStyle/>
        <a:p>
          <a:r>
            <a:rPr lang="en-US" sz="1600" b="1" dirty="0"/>
            <a:t>Report the Results</a:t>
          </a:r>
        </a:p>
      </dgm:t>
    </dgm:pt>
    <dgm:pt modelId="{3EB4F76B-B0D4-4E21-974E-26784B1F9AD2}" type="parTrans" cxnId="{26936D47-C65B-4140-B995-90C3292B2794}">
      <dgm:prSet/>
      <dgm:spPr/>
      <dgm:t>
        <a:bodyPr/>
        <a:lstStyle/>
        <a:p>
          <a:endParaRPr lang="en-US" sz="1600" b="1"/>
        </a:p>
      </dgm:t>
    </dgm:pt>
    <dgm:pt modelId="{F6CB485E-072E-4201-A1A5-4A18CA2CFE3B}" type="sibTrans" cxnId="{26936D47-C65B-4140-B995-90C3292B2794}">
      <dgm:prSet custT="1"/>
      <dgm:spPr/>
      <dgm:t>
        <a:bodyPr/>
        <a:lstStyle/>
        <a:p>
          <a:endParaRPr lang="en-US" sz="1600" b="1"/>
        </a:p>
      </dgm:t>
    </dgm:pt>
    <dgm:pt modelId="{9A7DE607-8BF8-461B-A70A-5EE30230CC3A}">
      <dgm:prSet custT="1"/>
      <dgm:spPr/>
      <dgm:t>
        <a:bodyPr/>
        <a:lstStyle/>
        <a:p>
          <a:r>
            <a:rPr lang="en-US" sz="1600" b="1"/>
            <a:t>END</a:t>
          </a:r>
          <a:endParaRPr lang="en-US" sz="1600" b="1" dirty="0"/>
        </a:p>
      </dgm:t>
    </dgm:pt>
    <dgm:pt modelId="{3894EEE1-7055-4A28-A0AE-65FAC299B9DE}" type="parTrans" cxnId="{A4C62065-BD47-4502-81EA-92C97A5E85D0}">
      <dgm:prSet/>
      <dgm:spPr/>
      <dgm:t>
        <a:bodyPr/>
        <a:lstStyle/>
        <a:p>
          <a:endParaRPr lang="en-US" sz="1600" b="1"/>
        </a:p>
      </dgm:t>
    </dgm:pt>
    <dgm:pt modelId="{1DBAFD10-B7B7-46BD-83AA-07C6BB963F27}" type="sibTrans" cxnId="{A4C62065-BD47-4502-81EA-92C97A5E85D0}">
      <dgm:prSet/>
      <dgm:spPr/>
      <dgm:t>
        <a:bodyPr/>
        <a:lstStyle/>
        <a:p>
          <a:endParaRPr lang="en-US" sz="1600" b="1"/>
        </a:p>
      </dgm:t>
    </dgm:pt>
    <dgm:pt modelId="{80A72E55-C228-4340-9DD5-22143B6BD172}">
      <dgm:prSet custT="1"/>
      <dgm:spPr/>
      <dgm:t>
        <a:bodyPr/>
        <a:lstStyle/>
        <a:p>
          <a:r>
            <a:rPr lang="en-US" sz="1600" b="1" dirty="0"/>
            <a:t>Formulate the research problem</a:t>
          </a:r>
        </a:p>
      </dgm:t>
    </dgm:pt>
    <dgm:pt modelId="{C2598186-2BC8-44BF-8D6B-EA74B4C7E1DD}" type="parTrans" cxnId="{177BBB61-1289-44E9-BBD7-94D0877C6711}">
      <dgm:prSet/>
      <dgm:spPr/>
      <dgm:t>
        <a:bodyPr/>
        <a:lstStyle/>
        <a:p>
          <a:endParaRPr lang="en-US" sz="1600" b="1"/>
        </a:p>
      </dgm:t>
    </dgm:pt>
    <dgm:pt modelId="{AAACDC7B-D416-4FBE-9DA6-32855D430E12}" type="sibTrans" cxnId="{177BBB61-1289-44E9-BBD7-94D0877C6711}">
      <dgm:prSet custT="1"/>
      <dgm:spPr/>
      <dgm:t>
        <a:bodyPr/>
        <a:lstStyle/>
        <a:p>
          <a:endParaRPr lang="en-US" sz="1600" b="1"/>
        </a:p>
      </dgm:t>
    </dgm:pt>
    <dgm:pt modelId="{62BD1ACC-9485-4EE1-84EE-198A5D2BDF76}">
      <dgm:prSet custT="1"/>
      <dgm:spPr/>
      <dgm:t>
        <a:bodyPr/>
        <a:lstStyle/>
        <a:p>
          <a:r>
            <a:rPr lang="en-US" sz="1600" b="1" dirty="0"/>
            <a:t>Define population and sample</a:t>
          </a:r>
        </a:p>
      </dgm:t>
    </dgm:pt>
    <dgm:pt modelId="{C4558FEC-7DC6-4484-B2C3-8378F0A53CA0}" type="parTrans" cxnId="{64EDB962-F88A-4857-90B5-37D3ABC168DF}">
      <dgm:prSet/>
      <dgm:spPr/>
      <dgm:t>
        <a:bodyPr/>
        <a:lstStyle/>
        <a:p>
          <a:endParaRPr lang="en-US" sz="1600" b="1"/>
        </a:p>
      </dgm:t>
    </dgm:pt>
    <dgm:pt modelId="{AD6FE7F0-D761-4288-90FB-C59F92DF0C55}" type="sibTrans" cxnId="{64EDB962-F88A-4857-90B5-37D3ABC168DF}">
      <dgm:prSet custT="1"/>
      <dgm:spPr/>
      <dgm:t>
        <a:bodyPr/>
        <a:lstStyle/>
        <a:p>
          <a:endParaRPr lang="en-US" sz="1600" b="1"/>
        </a:p>
      </dgm:t>
    </dgm:pt>
    <dgm:pt modelId="{421FA670-D8CD-40E7-B383-83E3D902BFDA}">
      <dgm:prSet custT="1"/>
      <dgm:spPr/>
      <dgm:t>
        <a:bodyPr/>
        <a:lstStyle/>
        <a:p>
          <a:r>
            <a:rPr lang="en-US" sz="1600" b="1" dirty="0"/>
            <a:t>Collect the data</a:t>
          </a:r>
        </a:p>
      </dgm:t>
    </dgm:pt>
    <dgm:pt modelId="{56EDA988-2D45-4032-A684-C2049E313264}" type="parTrans" cxnId="{76A4B963-9FA7-41AA-8DDC-96413D385374}">
      <dgm:prSet/>
      <dgm:spPr/>
      <dgm:t>
        <a:bodyPr/>
        <a:lstStyle/>
        <a:p>
          <a:endParaRPr lang="en-US" sz="1600" b="1"/>
        </a:p>
      </dgm:t>
    </dgm:pt>
    <dgm:pt modelId="{96F06A30-425B-4FCF-91FF-5B4037CBEF61}" type="sibTrans" cxnId="{76A4B963-9FA7-41AA-8DDC-96413D385374}">
      <dgm:prSet custT="1"/>
      <dgm:spPr/>
      <dgm:t>
        <a:bodyPr/>
        <a:lstStyle/>
        <a:p>
          <a:endParaRPr lang="en-US" sz="1600" b="1"/>
        </a:p>
      </dgm:t>
    </dgm:pt>
    <dgm:pt modelId="{DFD9F6F9-8BAC-4FD0-B97A-248D5D2C60DD}">
      <dgm:prSet custT="1"/>
      <dgm:spPr/>
      <dgm:t>
        <a:bodyPr/>
        <a:lstStyle/>
        <a:p>
          <a:r>
            <a:rPr lang="en-US" sz="1600" b="1" dirty="0"/>
            <a:t>Do Descriptive Analysis</a:t>
          </a:r>
        </a:p>
      </dgm:t>
    </dgm:pt>
    <dgm:pt modelId="{42F3B791-401F-44C3-B53F-8E6CB337EABB}" type="parTrans" cxnId="{D4DDA660-3C47-485F-AB56-35C2A5BE896A}">
      <dgm:prSet/>
      <dgm:spPr/>
      <dgm:t>
        <a:bodyPr/>
        <a:lstStyle/>
        <a:p>
          <a:endParaRPr lang="en-US" sz="1600" b="1"/>
        </a:p>
      </dgm:t>
    </dgm:pt>
    <dgm:pt modelId="{ED4BF881-9B8A-4663-BE1A-B1BF7FD46C52}" type="sibTrans" cxnId="{D4DDA660-3C47-485F-AB56-35C2A5BE896A}">
      <dgm:prSet custT="1"/>
      <dgm:spPr/>
      <dgm:t>
        <a:bodyPr/>
        <a:lstStyle/>
        <a:p>
          <a:endParaRPr lang="en-US" sz="1600" b="1"/>
        </a:p>
      </dgm:t>
    </dgm:pt>
    <dgm:pt modelId="{A1971017-3419-445E-987B-C42A0C724F31}">
      <dgm:prSet phldrT="[Text]" custT="1"/>
      <dgm:spPr/>
      <dgm:t>
        <a:bodyPr/>
        <a:lstStyle/>
        <a:p>
          <a:r>
            <a:rPr lang="en-US" sz="1600" b="1"/>
            <a:t>BEGIN</a:t>
          </a:r>
          <a:endParaRPr lang="en-US" sz="1600" b="1" dirty="0"/>
        </a:p>
      </dgm:t>
    </dgm:pt>
    <dgm:pt modelId="{FE16560F-1954-4074-AD0D-6CD569B20AA9}" type="sibTrans" cxnId="{CADD894B-02F9-46D9-A71A-54083997BFCF}">
      <dgm:prSet custT="1"/>
      <dgm:spPr/>
      <dgm:t>
        <a:bodyPr/>
        <a:lstStyle/>
        <a:p>
          <a:endParaRPr lang="en-US" sz="1600" b="1"/>
        </a:p>
      </dgm:t>
    </dgm:pt>
    <dgm:pt modelId="{38713F94-B89C-42A2-A113-94971F360DC4}" type="parTrans" cxnId="{CADD894B-02F9-46D9-A71A-54083997BFCF}">
      <dgm:prSet/>
      <dgm:spPr/>
      <dgm:t>
        <a:bodyPr/>
        <a:lstStyle/>
        <a:p>
          <a:endParaRPr lang="en-US" sz="1600" b="1"/>
        </a:p>
      </dgm:t>
    </dgm:pt>
    <dgm:pt modelId="{494236BE-9EE7-4B1A-8A08-2360507D28FC}" type="pres">
      <dgm:prSet presAssocID="{288086A0-6342-49AC-8375-C675F70C8D64}" presName="linearFlow" presStyleCnt="0">
        <dgm:presLayoutVars>
          <dgm:resizeHandles val="exact"/>
        </dgm:presLayoutVars>
      </dgm:prSet>
      <dgm:spPr/>
    </dgm:pt>
    <dgm:pt modelId="{E23B932F-A890-4447-B8CC-B014D1538530}" type="pres">
      <dgm:prSet presAssocID="{A1971017-3419-445E-987B-C42A0C724F31}" presName="node" presStyleLbl="node1" presStyleIdx="0" presStyleCnt="8" custScaleX="347314">
        <dgm:presLayoutVars>
          <dgm:bulletEnabled val="1"/>
        </dgm:presLayoutVars>
      </dgm:prSet>
      <dgm:spPr/>
    </dgm:pt>
    <dgm:pt modelId="{518D3207-8635-4BFF-926A-63944AC6D66F}" type="pres">
      <dgm:prSet presAssocID="{FE16560F-1954-4074-AD0D-6CD569B20AA9}" presName="sibTrans" presStyleLbl="sibTrans2D1" presStyleIdx="0" presStyleCnt="7"/>
      <dgm:spPr/>
    </dgm:pt>
    <dgm:pt modelId="{115ECC71-26A3-4FC9-9E76-27363EE014D8}" type="pres">
      <dgm:prSet presAssocID="{FE16560F-1954-4074-AD0D-6CD569B20AA9}" presName="connectorText" presStyleLbl="sibTrans2D1" presStyleIdx="0" presStyleCnt="7"/>
      <dgm:spPr/>
    </dgm:pt>
    <dgm:pt modelId="{F7965577-7301-40A7-863F-76D38532865A}" type="pres">
      <dgm:prSet presAssocID="{80A72E55-C228-4340-9DD5-22143B6BD172}" presName="node" presStyleLbl="node1" presStyleIdx="1" presStyleCnt="8" custScaleX="347314">
        <dgm:presLayoutVars>
          <dgm:bulletEnabled val="1"/>
        </dgm:presLayoutVars>
      </dgm:prSet>
      <dgm:spPr/>
    </dgm:pt>
    <dgm:pt modelId="{A9B7B648-A964-4476-ADCD-4B8B02B29173}" type="pres">
      <dgm:prSet presAssocID="{AAACDC7B-D416-4FBE-9DA6-32855D430E12}" presName="sibTrans" presStyleLbl="sibTrans2D1" presStyleIdx="1" presStyleCnt="7"/>
      <dgm:spPr/>
    </dgm:pt>
    <dgm:pt modelId="{C23C0945-E9CA-4023-92A6-F9C628A57E7A}" type="pres">
      <dgm:prSet presAssocID="{AAACDC7B-D416-4FBE-9DA6-32855D430E12}" presName="connectorText" presStyleLbl="sibTrans2D1" presStyleIdx="1" presStyleCnt="7"/>
      <dgm:spPr/>
    </dgm:pt>
    <dgm:pt modelId="{1E414480-2BE3-4C70-B76C-76E08B317B0C}" type="pres">
      <dgm:prSet presAssocID="{62BD1ACC-9485-4EE1-84EE-198A5D2BDF76}" presName="node" presStyleLbl="node1" presStyleIdx="2" presStyleCnt="8" custScaleX="346622">
        <dgm:presLayoutVars>
          <dgm:bulletEnabled val="1"/>
        </dgm:presLayoutVars>
      </dgm:prSet>
      <dgm:spPr/>
    </dgm:pt>
    <dgm:pt modelId="{BFBD31C7-92D6-4F5E-A0A3-B72BED7F92FB}" type="pres">
      <dgm:prSet presAssocID="{AD6FE7F0-D761-4288-90FB-C59F92DF0C55}" presName="sibTrans" presStyleLbl="sibTrans2D1" presStyleIdx="2" presStyleCnt="7"/>
      <dgm:spPr/>
    </dgm:pt>
    <dgm:pt modelId="{EDF55A21-5E63-483E-AF30-5B0E3ED575B0}" type="pres">
      <dgm:prSet presAssocID="{AD6FE7F0-D761-4288-90FB-C59F92DF0C55}" presName="connectorText" presStyleLbl="sibTrans2D1" presStyleIdx="2" presStyleCnt="7"/>
      <dgm:spPr/>
    </dgm:pt>
    <dgm:pt modelId="{B72FC9FF-73F7-4E96-AC95-3220A7C9F79B}" type="pres">
      <dgm:prSet presAssocID="{421FA670-D8CD-40E7-B383-83E3D902BFDA}" presName="node" presStyleLbl="node1" presStyleIdx="3" presStyleCnt="8" custScaleX="344744">
        <dgm:presLayoutVars>
          <dgm:bulletEnabled val="1"/>
        </dgm:presLayoutVars>
      </dgm:prSet>
      <dgm:spPr/>
    </dgm:pt>
    <dgm:pt modelId="{5418B3A6-270B-4598-8AB8-54BD6660A52B}" type="pres">
      <dgm:prSet presAssocID="{96F06A30-425B-4FCF-91FF-5B4037CBEF61}" presName="sibTrans" presStyleLbl="sibTrans2D1" presStyleIdx="3" presStyleCnt="7"/>
      <dgm:spPr/>
    </dgm:pt>
    <dgm:pt modelId="{99CD8856-39C4-439D-B796-AF30B16CD5D3}" type="pres">
      <dgm:prSet presAssocID="{96F06A30-425B-4FCF-91FF-5B4037CBEF61}" presName="connectorText" presStyleLbl="sibTrans2D1" presStyleIdx="3" presStyleCnt="7"/>
      <dgm:spPr/>
    </dgm:pt>
    <dgm:pt modelId="{A963A611-5DAD-4A89-BD90-C6AAF9CB979A}" type="pres">
      <dgm:prSet presAssocID="{DFD9F6F9-8BAC-4FD0-B97A-248D5D2C60DD}" presName="node" presStyleLbl="node1" presStyleIdx="4" presStyleCnt="8" custScaleX="340986">
        <dgm:presLayoutVars>
          <dgm:bulletEnabled val="1"/>
        </dgm:presLayoutVars>
      </dgm:prSet>
      <dgm:spPr/>
    </dgm:pt>
    <dgm:pt modelId="{27255FB3-7F7C-415E-97C3-1EA6B610DDF0}" type="pres">
      <dgm:prSet presAssocID="{ED4BF881-9B8A-4663-BE1A-B1BF7FD46C52}" presName="sibTrans" presStyleLbl="sibTrans2D1" presStyleIdx="4" presStyleCnt="7"/>
      <dgm:spPr/>
    </dgm:pt>
    <dgm:pt modelId="{F968F405-51F6-4108-9B73-246E90FB7E0E}" type="pres">
      <dgm:prSet presAssocID="{ED4BF881-9B8A-4663-BE1A-B1BF7FD46C52}" presName="connectorText" presStyleLbl="sibTrans2D1" presStyleIdx="4" presStyleCnt="7"/>
      <dgm:spPr/>
    </dgm:pt>
    <dgm:pt modelId="{C09AA4BD-4944-4CBA-B7BD-16F3B982E7DB}" type="pres">
      <dgm:prSet presAssocID="{502B83E2-11BF-492F-9F3C-43DA48E24177}" presName="node" presStyleLbl="node1" presStyleIdx="5" presStyleCnt="8" custScaleX="342865">
        <dgm:presLayoutVars>
          <dgm:bulletEnabled val="1"/>
        </dgm:presLayoutVars>
      </dgm:prSet>
      <dgm:spPr/>
    </dgm:pt>
    <dgm:pt modelId="{3AA1AA00-092B-48DB-95E9-9B36C105A698}" type="pres">
      <dgm:prSet presAssocID="{44674728-277A-4FBC-B027-306BC263B29B}" presName="sibTrans" presStyleLbl="sibTrans2D1" presStyleIdx="5" presStyleCnt="7"/>
      <dgm:spPr/>
    </dgm:pt>
    <dgm:pt modelId="{E30DFB6F-EFE2-493C-B9F5-91E403372E8C}" type="pres">
      <dgm:prSet presAssocID="{44674728-277A-4FBC-B027-306BC263B29B}" presName="connectorText" presStyleLbl="sibTrans2D1" presStyleIdx="5" presStyleCnt="7"/>
      <dgm:spPr/>
    </dgm:pt>
    <dgm:pt modelId="{4BA23718-FB84-4338-83C7-D67D2C03F731}" type="pres">
      <dgm:prSet presAssocID="{40B78AED-5D64-4570-AECA-A31AD2016C9D}" presName="node" presStyleLbl="node1" presStyleIdx="6" presStyleCnt="8" custScaleX="339775">
        <dgm:presLayoutVars>
          <dgm:bulletEnabled val="1"/>
        </dgm:presLayoutVars>
      </dgm:prSet>
      <dgm:spPr/>
    </dgm:pt>
    <dgm:pt modelId="{1206E701-DC53-4ED7-B3D2-4FDEC5967749}" type="pres">
      <dgm:prSet presAssocID="{F6CB485E-072E-4201-A1A5-4A18CA2CFE3B}" presName="sibTrans" presStyleLbl="sibTrans2D1" presStyleIdx="6" presStyleCnt="7"/>
      <dgm:spPr/>
    </dgm:pt>
    <dgm:pt modelId="{479D401A-C726-4BB9-BC79-918E59E9A317}" type="pres">
      <dgm:prSet presAssocID="{F6CB485E-072E-4201-A1A5-4A18CA2CFE3B}" presName="connectorText" presStyleLbl="sibTrans2D1" presStyleIdx="6" presStyleCnt="7"/>
      <dgm:spPr/>
    </dgm:pt>
    <dgm:pt modelId="{8F719A6F-2C7E-4CD3-8CB0-36A52A69C09C}" type="pres">
      <dgm:prSet presAssocID="{9A7DE607-8BF8-461B-A70A-5EE30230CC3A}" presName="node" presStyleLbl="node1" presStyleIdx="7" presStyleCnt="8" custScaleX="338072">
        <dgm:presLayoutVars>
          <dgm:bulletEnabled val="1"/>
        </dgm:presLayoutVars>
      </dgm:prSet>
      <dgm:spPr/>
    </dgm:pt>
  </dgm:ptLst>
  <dgm:cxnLst>
    <dgm:cxn modelId="{90D0FE16-B968-47FC-A9EF-7465D88286D8}" type="presOf" srcId="{9A7DE607-8BF8-461B-A70A-5EE30230CC3A}" destId="{8F719A6F-2C7E-4CD3-8CB0-36A52A69C09C}" srcOrd="0" destOrd="0" presId="urn:microsoft.com/office/officeart/2005/8/layout/process2"/>
    <dgm:cxn modelId="{CA26441C-4AB7-4D0F-987C-197C01D90736}" type="presOf" srcId="{F6CB485E-072E-4201-A1A5-4A18CA2CFE3B}" destId="{1206E701-DC53-4ED7-B3D2-4FDEC5967749}" srcOrd="0" destOrd="0" presId="urn:microsoft.com/office/officeart/2005/8/layout/process2"/>
    <dgm:cxn modelId="{B4CE4A1F-E298-4327-A1DF-77DBD88B6165}" type="presOf" srcId="{421FA670-D8CD-40E7-B383-83E3D902BFDA}" destId="{B72FC9FF-73F7-4E96-AC95-3220A7C9F79B}" srcOrd="0" destOrd="0" presId="urn:microsoft.com/office/officeart/2005/8/layout/process2"/>
    <dgm:cxn modelId="{F33F8A23-FCBB-417C-9AC2-B2A2EFECBC0E}" type="presOf" srcId="{96F06A30-425B-4FCF-91FF-5B4037CBEF61}" destId="{99CD8856-39C4-439D-B796-AF30B16CD5D3}" srcOrd="1" destOrd="0" presId="urn:microsoft.com/office/officeart/2005/8/layout/process2"/>
    <dgm:cxn modelId="{7139EE23-BDC0-42C9-B3BF-620008695D10}" type="presOf" srcId="{AAACDC7B-D416-4FBE-9DA6-32855D430E12}" destId="{C23C0945-E9CA-4023-92A6-F9C628A57E7A}" srcOrd="1" destOrd="0" presId="urn:microsoft.com/office/officeart/2005/8/layout/process2"/>
    <dgm:cxn modelId="{97C04929-19BA-47F8-B15F-ED4DB4AE902C}" type="presOf" srcId="{ED4BF881-9B8A-4663-BE1A-B1BF7FD46C52}" destId="{27255FB3-7F7C-415E-97C3-1EA6B610DDF0}" srcOrd="0" destOrd="0" presId="urn:microsoft.com/office/officeart/2005/8/layout/process2"/>
    <dgm:cxn modelId="{976BF92E-3899-4E73-B32E-0DC88E7B3A4E}" type="presOf" srcId="{44674728-277A-4FBC-B027-306BC263B29B}" destId="{3AA1AA00-092B-48DB-95E9-9B36C105A698}" srcOrd="0" destOrd="0" presId="urn:microsoft.com/office/officeart/2005/8/layout/process2"/>
    <dgm:cxn modelId="{906A4D36-CEFB-4384-B03E-A9868550A4E5}" type="presOf" srcId="{502B83E2-11BF-492F-9F3C-43DA48E24177}" destId="{C09AA4BD-4944-4CBA-B7BD-16F3B982E7DB}" srcOrd="0" destOrd="0" presId="urn:microsoft.com/office/officeart/2005/8/layout/process2"/>
    <dgm:cxn modelId="{6E428737-46F3-4205-9F51-8047B044CD93}" type="presOf" srcId="{44674728-277A-4FBC-B027-306BC263B29B}" destId="{E30DFB6F-EFE2-493C-B9F5-91E403372E8C}" srcOrd="1" destOrd="0" presId="urn:microsoft.com/office/officeart/2005/8/layout/process2"/>
    <dgm:cxn modelId="{D4DDA660-3C47-485F-AB56-35C2A5BE896A}" srcId="{288086A0-6342-49AC-8375-C675F70C8D64}" destId="{DFD9F6F9-8BAC-4FD0-B97A-248D5D2C60DD}" srcOrd="4" destOrd="0" parTransId="{42F3B791-401F-44C3-B53F-8E6CB337EABB}" sibTransId="{ED4BF881-9B8A-4663-BE1A-B1BF7FD46C52}"/>
    <dgm:cxn modelId="{177BBB61-1289-44E9-BBD7-94D0877C6711}" srcId="{288086A0-6342-49AC-8375-C675F70C8D64}" destId="{80A72E55-C228-4340-9DD5-22143B6BD172}" srcOrd="1" destOrd="0" parTransId="{C2598186-2BC8-44BF-8D6B-EA74B4C7E1DD}" sibTransId="{AAACDC7B-D416-4FBE-9DA6-32855D430E12}"/>
    <dgm:cxn modelId="{64EDB962-F88A-4857-90B5-37D3ABC168DF}" srcId="{288086A0-6342-49AC-8375-C675F70C8D64}" destId="{62BD1ACC-9485-4EE1-84EE-198A5D2BDF76}" srcOrd="2" destOrd="0" parTransId="{C4558FEC-7DC6-4484-B2C3-8378F0A53CA0}" sibTransId="{AD6FE7F0-D761-4288-90FB-C59F92DF0C55}"/>
    <dgm:cxn modelId="{76A4B963-9FA7-41AA-8DDC-96413D385374}" srcId="{288086A0-6342-49AC-8375-C675F70C8D64}" destId="{421FA670-D8CD-40E7-B383-83E3D902BFDA}" srcOrd="3" destOrd="0" parTransId="{56EDA988-2D45-4032-A684-C2049E313264}" sibTransId="{96F06A30-425B-4FCF-91FF-5B4037CBEF61}"/>
    <dgm:cxn modelId="{FBDFC244-A00E-40E7-AB3B-B25C4F399559}" type="presOf" srcId="{F6CB485E-072E-4201-A1A5-4A18CA2CFE3B}" destId="{479D401A-C726-4BB9-BC79-918E59E9A317}" srcOrd="1" destOrd="0" presId="urn:microsoft.com/office/officeart/2005/8/layout/process2"/>
    <dgm:cxn modelId="{A4C62065-BD47-4502-81EA-92C97A5E85D0}" srcId="{288086A0-6342-49AC-8375-C675F70C8D64}" destId="{9A7DE607-8BF8-461B-A70A-5EE30230CC3A}" srcOrd="7" destOrd="0" parTransId="{3894EEE1-7055-4A28-A0AE-65FAC299B9DE}" sibTransId="{1DBAFD10-B7B7-46BD-83AA-07C6BB963F27}"/>
    <dgm:cxn modelId="{26936D47-C65B-4140-B995-90C3292B2794}" srcId="{288086A0-6342-49AC-8375-C675F70C8D64}" destId="{40B78AED-5D64-4570-AECA-A31AD2016C9D}" srcOrd="6" destOrd="0" parTransId="{3EB4F76B-B0D4-4E21-974E-26784B1F9AD2}" sibTransId="{F6CB485E-072E-4201-A1A5-4A18CA2CFE3B}"/>
    <dgm:cxn modelId="{CADD894B-02F9-46D9-A71A-54083997BFCF}" srcId="{288086A0-6342-49AC-8375-C675F70C8D64}" destId="{A1971017-3419-445E-987B-C42A0C724F31}" srcOrd="0" destOrd="0" parTransId="{38713F94-B89C-42A2-A113-94971F360DC4}" sibTransId="{FE16560F-1954-4074-AD0D-6CD569B20AA9}"/>
    <dgm:cxn modelId="{9706C86B-BD74-4DDB-88E8-82EF2BC691F2}" type="presOf" srcId="{AAACDC7B-D416-4FBE-9DA6-32855D430E12}" destId="{A9B7B648-A964-4476-ADCD-4B8B02B29173}" srcOrd="0" destOrd="0" presId="urn:microsoft.com/office/officeart/2005/8/layout/process2"/>
    <dgm:cxn modelId="{96499C51-39AB-4416-B164-FE56238A88AB}" type="presOf" srcId="{FE16560F-1954-4074-AD0D-6CD569B20AA9}" destId="{115ECC71-26A3-4FC9-9E76-27363EE014D8}" srcOrd="1" destOrd="0" presId="urn:microsoft.com/office/officeart/2005/8/layout/process2"/>
    <dgm:cxn modelId="{22EE4853-71DB-4351-BCB9-DAC6156EC549}" type="presOf" srcId="{A1971017-3419-445E-987B-C42A0C724F31}" destId="{E23B932F-A890-4447-B8CC-B014D1538530}" srcOrd="0" destOrd="0" presId="urn:microsoft.com/office/officeart/2005/8/layout/process2"/>
    <dgm:cxn modelId="{5FBC5D8A-1EF6-433E-9E83-85517EC8AD86}" type="presOf" srcId="{AD6FE7F0-D761-4288-90FB-C59F92DF0C55}" destId="{BFBD31C7-92D6-4F5E-A0A3-B72BED7F92FB}" srcOrd="0" destOrd="0" presId="urn:microsoft.com/office/officeart/2005/8/layout/process2"/>
    <dgm:cxn modelId="{112FD69A-55EB-406B-8B3B-EA653AFC4FCF}" type="presOf" srcId="{62BD1ACC-9485-4EE1-84EE-198A5D2BDF76}" destId="{1E414480-2BE3-4C70-B76C-76E08B317B0C}" srcOrd="0" destOrd="0" presId="urn:microsoft.com/office/officeart/2005/8/layout/process2"/>
    <dgm:cxn modelId="{B0A168AA-C27D-473E-81D9-3F39627D09FD}" type="presOf" srcId="{ED4BF881-9B8A-4663-BE1A-B1BF7FD46C52}" destId="{F968F405-51F6-4108-9B73-246E90FB7E0E}" srcOrd="1" destOrd="0" presId="urn:microsoft.com/office/officeart/2005/8/layout/process2"/>
    <dgm:cxn modelId="{EA2B86AA-6AB7-4932-BAAE-0207341ACF6C}" type="presOf" srcId="{40B78AED-5D64-4570-AECA-A31AD2016C9D}" destId="{4BA23718-FB84-4338-83C7-D67D2C03F731}" srcOrd="0" destOrd="0" presId="urn:microsoft.com/office/officeart/2005/8/layout/process2"/>
    <dgm:cxn modelId="{8843B1B7-DEE4-463A-89D1-9F7D61B28140}" srcId="{288086A0-6342-49AC-8375-C675F70C8D64}" destId="{502B83E2-11BF-492F-9F3C-43DA48E24177}" srcOrd="5" destOrd="0" parTransId="{CBA85A5D-5DDE-4218-B5E1-56F162643760}" sibTransId="{44674728-277A-4FBC-B027-306BC263B29B}"/>
    <dgm:cxn modelId="{6B24B9C0-85E9-4648-8935-A4B4A914BECE}" type="presOf" srcId="{96F06A30-425B-4FCF-91FF-5B4037CBEF61}" destId="{5418B3A6-270B-4598-8AB8-54BD6660A52B}" srcOrd="0" destOrd="0" presId="urn:microsoft.com/office/officeart/2005/8/layout/process2"/>
    <dgm:cxn modelId="{7CAC45D6-93C4-4C24-808A-D552701A55D8}" type="presOf" srcId="{DFD9F6F9-8BAC-4FD0-B97A-248D5D2C60DD}" destId="{A963A611-5DAD-4A89-BD90-C6AAF9CB979A}" srcOrd="0" destOrd="0" presId="urn:microsoft.com/office/officeart/2005/8/layout/process2"/>
    <dgm:cxn modelId="{1807BFDF-0EC2-4357-826D-DD481C8918C5}" type="presOf" srcId="{AD6FE7F0-D761-4288-90FB-C59F92DF0C55}" destId="{EDF55A21-5E63-483E-AF30-5B0E3ED575B0}" srcOrd="1" destOrd="0" presId="urn:microsoft.com/office/officeart/2005/8/layout/process2"/>
    <dgm:cxn modelId="{15761AE2-C671-42FB-9A68-96E8341B2B88}" type="presOf" srcId="{FE16560F-1954-4074-AD0D-6CD569B20AA9}" destId="{518D3207-8635-4BFF-926A-63944AC6D66F}" srcOrd="0" destOrd="0" presId="urn:microsoft.com/office/officeart/2005/8/layout/process2"/>
    <dgm:cxn modelId="{8DDD1DE5-D263-4C74-AE40-59124AF09E11}" type="presOf" srcId="{80A72E55-C228-4340-9DD5-22143B6BD172}" destId="{F7965577-7301-40A7-863F-76D38532865A}" srcOrd="0" destOrd="0" presId="urn:microsoft.com/office/officeart/2005/8/layout/process2"/>
    <dgm:cxn modelId="{F49604F5-9B48-40B0-B49C-EDD3315A7CE0}" type="presOf" srcId="{288086A0-6342-49AC-8375-C675F70C8D64}" destId="{494236BE-9EE7-4B1A-8A08-2360507D28FC}" srcOrd="0" destOrd="0" presId="urn:microsoft.com/office/officeart/2005/8/layout/process2"/>
    <dgm:cxn modelId="{710CCD42-6EDA-4881-9631-6ECF4B595679}" type="presParOf" srcId="{494236BE-9EE7-4B1A-8A08-2360507D28FC}" destId="{E23B932F-A890-4447-B8CC-B014D1538530}" srcOrd="0" destOrd="0" presId="urn:microsoft.com/office/officeart/2005/8/layout/process2"/>
    <dgm:cxn modelId="{0CBBEB73-8E53-4650-9546-9B9BA13BCA14}" type="presParOf" srcId="{494236BE-9EE7-4B1A-8A08-2360507D28FC}" destId="{518D3207-8635-4BFF-926A-63944AC6D66F}" srcOrd="1" destOrd="0" presId="urn:microsoft.com/office/officeart/2005/8/layout/process2"/>
    <dgm:cxn modelId="{17E172A4-933F-4833-8FC0-FFA9EEE0DF60}" type="presParOf" srcId="{518D3207-8635-4BFF-926A-63944AC6D66F}" destId="{115ECC71-26A3-4FC9-9E76-27363EE014D8}" srcOrd="0" destOrd="0" presId="urn:microsoft.com/office/officeart/2005/8/layout/process2"/>
    <dgm:cxn modelId="{F4EDFFDE-0BA3-439D-9792-CBE379F63C40}" type="presParOf" srcId="{494236BE-9EE7-4B1A-8A08-2360507D28FC}" destId="{F7965577-7301-40A7-863F-76D38532865A}" srcOrd="2" destOrd="0" presId="urn:microsoft.com/office/officeart/2005/8/layout/process2"/>
    <dgm:cxn modelId="{B27E8CCA-9D5D-4033-8117-32AEA8CF62C2}" type="presParOf" srcId="{494236BE-9EE7-4B1A-8A08-2360507D28FC}" destId="{A9B7B648-A964-4476-ADCD-4B8B02B29173}" srcOrd="3" destOrd="0" presId="urn:microsoft.com/office/officeart/2005/8/layout/process2"/>
    <dgm:cxn modelId="{1B4CC3E4-DEF3-4628-B8D3-29B53277BE18}" type="presParOf" srcId="{A9B7B648-A964-4476-ADCD-4B8B02B29173}" destId="{C23C0945-E9CA-4023-92A6-F9C628A57E7A}" srcOrd="0" destOrd="0" presId="urn:microsoft.com/office/officeart/2005/8/layout/process2"/>
    <dgm:cxn modelId="{82DA0BF0-CBB2-4AB5-90C7-5860E332ADBD}" type="presParOf" srcId="{494236BE-9EE7-4B1A-8A08-2360507D28FC}" destId="{1E414480-2BE3-4C70-B76C-76E08B317B0C}" srcOrd="4" destOrd="0" presId="urn:microsoft.com/office/officeart/2005/8/layout/process2"/>
    <dgm:cxn modelId="{20EFC893-C73C-481F-8B0D-0728AABDB1FD}" type="presParOf" srcId="{494236BE-9EE7-4B1A-8A08-2360507D28FC}" destId="{BFBD31C7-92D6-4F5E-A0A3-B72BED7F92FB}" srcOrd="5" destOrd="0" presId="urn:microsoft.com/office/officeart/2005/8/layout/process2"/>
    <dgm:cxn modelId="{972707D5-DF2D-45C1-9C40-FB57AEEBDB8B}" type="presParOf" srcId="{BFBD31C7-92D6-4F5E-A0A3-B72BED7F92FB}" destId="{EDF55A21-5E63-483E-AF30-5B0E3ED575B0}" srcOrd="0" destOrd="0" presId="urn:microsoft.com/office/officeart/2005/8/layout/process2"/>
    <dgm:cxn modelId="{8BD7AA72-AD00-4A80-8AF4-C40D812DEC11}" type="presParOf" srcId="{494236BE-9EE7-4B1A-8A08-2360507D28FC}" destId="{B72FC9FF-73F7-4E96-AC95-3220A7C9F79B}" srcOrd="6" destOrd="0" presId="urn:microsoft.com/office/officeart/2005/8/layout/process2"/>
    <dgm:cxn modelId="{98247270-111B-46B1-BEAF-D8732B567162}" type="presParOf" srcId="{494236BE-9EE7-4B1A-8A08-2360507D28FC}" destId="{5418B3A6-270B-4598-8AB8-54BD6660A52B}" srcOrd="7" destOrd="0" presId="urn:microsoft.com/office/officeart/2005/8/layout/process2"/>
    <dgm:cxn modelId="{34AFFFB8-BD1A-4206-A04A-A9C364F67E98}" type="presParOf" srcId="{5418B3A6-270B-4598-8AB8-54BD6660A52B}" destId="{99CD8856-39C4-439D-B796-AF30B16CD5D3}" srcOrd="0" destOrd="0" presId="urn:microsoft.com/office/officeart/2005/8/layout/process2"/>
    <dgm:cxn modelId="{FA3370B3-1498-4E94-A0CB-7D6EBA665C64}" type="presParOf" srcId="{494236BE-9EE7-4B1A-8A08-2360507D28FC}" destId="{A963A611-5DAD-4A89-BD90-C6AAF9CB979A}" srcOrd="8" destOrd="0" presId="urn:microsoft.com/office/officeart/2005/8/layout/process2"/>
    <dgm:cxn modelId="{1FB0E5FE-28B3-4B0A-AB90-D53BF2EDBB09}" type="presParOf" srcId="{494236BE-9EE7-4B1A-8A08-2360507D28FC}" destId="{27255FB3-7F7C-415E-97C3-1EA6B610DDF0}" srcOrd="9" destOrd="0" presId="urn:microsoft.com/office/officeart/2005/8/layout/process2"/>
    <dgm:cxn modelId="{9B708561-6E46-4B69-8BF0-057B41D11ED3}" type="presParOf" srcId="{27255FB3-7F7C-415E-97C3-1EA6B610DDF0}" destId="{F968F405-51F6-4108-9B73-246E90FB7E0E}" srcOrd="0" destOrd="0" presId="urn:microsoft.com/office/officeart/2005/8/layout/process2"/>
    <dgm:cxn modelId="{73A6E45B-0892-4CC6-810A-729923101696}" type="presParOf" srcId="{494236BE-9EE7-4B1A-8A08-2360507D28FC}" destId="{C09AA4BD-4944-4CBA-B7BD-16F3B982E7DB}" srcOrd="10" destOrd="0" presId="urn:microsoft.com/office/officeart/2005/8/layout/process2"/>
    <dgm:cxn modelId="{542BCC8D-E764-4B4B-BCAB-602A305D3FE8}" type="presParOf" srcId="{494236BE-9EE7-4B1A-8A08-2360507D28FC}" destId="{3AA1AA00-092B-48DB-95E9-9B36C105A698}" srcOrd="11" destOrd="0" presId="urn:microsoft.com/office/officeart/2005/8/layout/process2"/>
    <dgm:cxn modelId="{7892D2AD-ED1D-47D3-80E8-AADF29A0397B}" type="presParOf" srcId="{3AA1AA00-092B-48DB-95E9-9B36C105A698}" destId="{E30DFB6F-EFE2-493C-B9F5-91E403372E8C}" srcOrd="0" destOrd="0" presId="urn:microsoft.com/office/officeart/2005/8/layout/process2"/>
    <dgm:cxn modelId="{D791C293-3057-4D1D-A980-9D3B984E7D5C}" type="presParOf" srcId="{494236BE-9EE7-4B1A-8A08-2360507D28FC}" destId="{4BA23718-FB84-4338-83C7-D67D2C03F731}" srcOrd="12" destOrd="0" presId="urn:microsoft.com/office/officeart/2005/8/layout/process2"/>
    <dgm:cxn modelId="{7300AFA6-3007-49EB-BFA4-C1410BA6A4A5}" type="presParOf" srcId="{494236BE-9EE7-4B1A-8A08-2360507D28FC}" destId="{1206E701-DC53-4ED7-B3D2-4FDEC5967749}" srcOrd="13" destOrd="0" presId="urn:microsoft.com/office/officeart/2005/8/layout/process2"/>
    <dgm:cxn modelId="{8146F1CC-24F7-4124-9F93-9F61B2CD731C}" type="presParOf" srcId="{1206E701-DC53-4ED7-B3D2-4FDEC5967749}" destId="{479D401A-C726-4BB9-BC79-918E59E9A317}" srcOrd="0" destOrd="0" presId="urn:microsoft.com/office/officeart/2005/8/layout/process2"/>
    <dgm:cxn modelId="{BAF13AEF-4CA3-403A-8195-99E579ED9E6F}" type="presParOf" srcId="{494236BE-9EE7-4B1A-8A08-2360507D28FC}" destId="{8F719A6F-2C7E-4CD3-8CB0-36A52A69C09C}" srcOrd="1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FB1A243-6BD0-414A-81A1-35E25511E91A}" type="doc">
      <dgm:prSet loTypeId="urn:microsoft.com/office/officeart/2005/8/layout/vProcess5" loCatId="process" qsTypeId="urn:microsoft.com/office/officeart/2005/8/quickstyle/simple3" qsCatId="simple" csTypeId="urn:microsoft.com/office/officeart/2005/8/colors/colorful2" csCatId="colorful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en-US"/>
        </a:p>
      </dgm:t>
    </dgm:pt>
    <dgm:pt modelId="{37E7249C-E6F9-453A-AD16-2BB17EB5E921}">
      <dgm:prSet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000" b="1" dirty="0"/>
            <a:t>The data of quantitative variable can also presented by a frequency distribution. If the discrete variable can obtain only few diﬀerent values, then the data of the discrete variable can be summarized in a same way as qualitative variables in a frequency table.</a:t>
          </a:r>
        </a:p>
      </dgm:t>
    </dgm:pt>
    <dgm:pt modelId="{3890CF1D-B48E-4DD7-B688-6B4AA87E326A}" type="parTrans" cxnId="{32D43C4F-7EB9-47E7-A909-A877AEAF1609}">
      <dgm:prSet/>
      <dgm:spPr/>
      <dgm:t>
        <a:bodyPr/>
        <a:lstStyle/>
        <a:p>
          <a:endParaRPr lang="en-US" sz="2000" b="1"/>
        </a:p>
      </dgm:t>
    </dgm:pt>
    <dgm:pt modelId="{DE0165F6-70E2-48BF-B075-FA54E5AB1B3E}" type="sibTrans" cxnId="{32D43C4F-7EB9-47E7-A909-A877AEAF1609}">
      <dgm:prSet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en-US" sz="2000" b="1"/>
        </a:p>
      </dgm:t>
    </dgm:pt>
    <dgm:pt modelId="{6D958A7A-93E5-40A4-808F-F696A428701B}">
      <dgm:prSet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000" b="1" dirty="0"/>
            <a:t>If the discrete variable have a lot of diﬀerent values or the quantitative variable is the continuous variable, then the data must be grouped into classes (categories) before the table of frequencies can be formed. </a:t>
          </a:r>
        </a:p>
      </dgm:t>
    </dgm:pt>
    <dgm:pt modelId="{EF14975B-CADF-4F5B-A6BF-E0B1E745A87D}" type="parTrans" cxnId="{A9ACB4FB-3461-4872-BCE4-A96BF9DBB032}">
      <dgm:prSet/>
      <dgm:spPr/>
      <dgm:t>
        <a:bodyPr/>
        <a:lstStyle/>
        <a:p>
          <a:endParaRPr lang="en-US" sz="2000" b="1"/>
        </a:p>
      </dgm:t>
    </dgm:pt>
    <dgm:pt modelId="{417C28C8-F3D2-4157-8CB9-E49D87B5D0E2}" type="sibTrans" cxnId="{A9ACB4FB-3461-4872-BCE4-A96BF9DBB032}">
      <dgm:prSet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en-US" sz="2000" b="1"/>
        </a:p>
      </dgm:t>
    </dgm:pt>
    <dgm:pt modelId="{ED8EC617-855F-45BF-8B03-4251CE2C0C5F}">
      <dgm:prSet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2000" b="1" dirty="0"/>
            <a:t>The main steps in a process of grouping quantitative variable are:</a:t>
          </a:r>
        </a:p>
        <a:p>
          <a:r>
            <a:rPr lang="en-US" sz="2000" b="1" dirty="0"/>
            <a:t>1) Find the minimum and the maximum values of variable in the data </a:t>
          </a:r>
        </a:p>
        <a:p>
          <a:r>
            <a:rPr lang="en-US" sz="2000" b="1" dirty="0"/>
            <a:t>2) Choose intervals of equal length that cover the range between the minimum and the maximum without overlapping. These are called CLASS INTERVALS, and their end points are called CLASS LIMITS</a:t>
          </a:r>
        </a:p>
        <a:p>
          <a:r>
            <a:rPr lang="en-US" sz="2000" b="1" dirty="0"/>
            <a:t>3) Count the number of observations in the data that belongs to each class interval. The count in each class is the CLASS FREQUENCY.</a:t>
          </a:r>
        </a:p>
      </dgm:t>
    </dgm:pt>
    <dgm:pt modelId="{0E381B4D-5076-4A3E-B964-038DF1AE9404}" type="parTrans" cxnId="{8789B789-D58B-4DAF-BD7D-02A29A9F4536}">
      <dgm:prSet/>
      <dgm:spPr/>
      <dgm:t>
        <a:bodyPr/>
        <a:lstStyle/>
        <a:p>
          <a:endParaRPr lang="en-US" sz="2000" b="1"/>
        </a:p>
      </dgm:t>
    </dgm:pt>
    <dgm:pt modelId="{17BCD1AF-E5DB-49F3-BB7E-C24D35953C63}" type="sibTrans" cxnId="{8789B789-D58B-4DAF-BD7D-02A29A9F4536}">
      <dgm:prSet/>
      <dgm:spPr/>
      <dgm:t>
        <a:bodyPr/>
        <a:lstStyle/>
        <a:p>
          <a:endParaRPr lang="en-US" sz="2000" b="1"/>
        </a:p>
      </dgm:t>
    </dgm:pt>
    <dgm:pt modelId="{E6523272-D1BD-4ACB-BB74-BED58D8EBF4F}" type="pres">
      <dgm:prSet presAssocID="{FFB1A243-6BD0-414A-81A1-35E25511E91A}" presName="outerComposite" presStyleCnt="0">
        <dgm:presLayoutVars>
          <dgm:chMax val="5"/>
          <dgm:dir/>
          <dgm:resizeHandles val="exact"/>
        </dgm:presLayoutVars>
      </dgm:prSet>
      <dgm:spPr/>
    </dgm:pt>
    <dgm:pt modelId="{BC433252-D207-4BAA-ADC4-4323ABD375C4}" type="pres">
      <dgm:prSet presAssocID="{FFB1A243-6BD0-414A-81A1-35E25511E91A}" presName="dummyMaxCanvas" presStyleCnt="0">
        <dgm:presLayoutVars/>
      </dgm:prSet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E1E49DF-9AC6-45FC-B4B4-2605310EAFA9}" type="pres">
      <dgm:prSet presAssocID="{FFB1A243-6BD0-414A-81A1-35E25511E91A}" presName="ThreeNodes_1" presStyleLbl="node1" presStyleIdx="0" presStyleCnt="3" custScaleY="66178" custLinFactNeighborY="1802">
        <dgm:presLayoutVars>
          <dgm:bulletEnabled val="1"/>
        </dgm:presLayoutVars>
      </dgm:prSet>
      <dgm:spPr/>
    </dgm:pt>
    <dgm:pt modelId="{42081522-B777-49E8-8E5B-356AE0482C03}" type="pres">
      <dgm:prSet presAssocID="{FFB1A243-6BD0-414A-81A1-35E25511E91A}" presName="ThreeNodes_2" presStyleLbl="node1" presStyleIdx="1" presStyleCnt="3" custScaleY="65494" custLinFactNeighborX="-4847" custLinFactNeighborY="-38184">
        <dgm:presLayoutVars>
          <dgm:bulletEnabled val="1"/>
        </dgm:presLayoutVars>
      </dgm:prSet>
      <dgm:spPr/>
    </dgm:pt>
    <dgm:pt modelId="{1520F414-E6CF-4CC5-8EE9-6AAF053C5428}" type="pres">
      <dgm:prSet presAssocID="{FFB1A243-6BD0-414A-81A1-35E25511E91A}" presName="ThreeNodes_3" presStyleLbl="node1" presStyleIdx="2" presStyleCnt="3" custScaleX="107586" custScaleY="160019" custLinFactNeighborX="-8322" custLinFactNeighborY="-22406">
        <dgm:presLayoutVars>
          <dgm:bulletEnabled val="1"/>
        </dgm:presLayoutVars>
      </dgm:prSet>
      <dgm:spPr/>
    </dgm:pt>
    <dgm:pt modelId="{D2A50F10-826D-47D8-BBAC-26DECB0188BE}" type="pres">
      <dgm:prSet presAssocID="{FFB1A243-6BD0-414A-81A1-35E25511E91A}" presName="ThreeConn_1-2" presStyleLbl="fgAccFollowNode1" presStyleIdx="0" presStyleCnt="2" custLinFactNeighborX="-12474" custLinFactNeighborY="-19251">
        <dgm:presLayoutVars>
          <dgm:bulletEnabled val="1"/>
        </dgm:presLayoutVars>
      </dgm:prSet>
      <dgm:spPr/>
    </dgm:pt>
    <dgm:pt modelId="{CFEC5D1F-9EAB-4DA5-8C36-2634A0B7101D}" type="pres">
      <dgm:prSet presAssocID="{FFB1A243-6BD0-414A-81A1-35E25511E91A}" presName="ThreeConn_2-3" presStyleLbl="fgAccFollowNode1" presStyleIdx="1" presStyleCnt="2" custLinFactNeighborX="-85023" custLinFactNeighborY="-82612">
        <dgm:presLayoutVars>
          <dgm:bulletEnabled val="1"/>
        </dgm:presLayoutVars>
      </dgm:prSet>
      <dgm:spPr/>
    </dgm:pt>
    <dgm:pt modelId="{832D6DB1-8EC5-4DF5-BE18-C6E779FCFADF}" type="pres">
      <dgm:prSet presAssocID="{FFB1A243-6BD0-414A-81A1-35E25511E91A}" presName="ThreeNodes_1_text" presStyleLbl="node1" presStyleIdx="2" presStyleCnt="3">
        <dgm:presLayoutVars>
          <dgm:bulletEnabled val="1"/>
        </dgm:presLayoutVars>
      </dgm:prSet>
      <dgm:spPr/>
    </dgm:pt>
    <dgm:pt modelId="{ED4A59D5-478C-41A2-BCBE-16C0D84690B8}" type="pres">
      <dgm:prSet presAssocID="{FFB1A243-6BD0-414A-81A1-35E25511E91A}" presName="ThreeNodes_2_text" presStyleLbl="node1" presStyleIdx="2" presStyleCnt="3">
        <dgm:presLayoutVars>
          <dgm:bulletEnabled val="1"/>
        </dgm:presLayoutVars>
      </dgm:prSet>
      <dgm:spPr/>
    </dgm:pt>
    <dgm:pt modelId="{82F0EFE7-3591-4FCD-8F5C-A3C0222208EE}" type="pres">
      <dgm:prSet presAssocID="{FFB1A243-6BD0-414A-81A1-35E25511E91A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23D03819-7291-4B54-AB02-B63DF97F92A7}" type="presOf" srcId="{6D958A7A-93E5-40A4-808F-F696A428701B}" destId="{42081522-B777-49E8-8E5B-356AE0482C03}" srcOrd="0" destOrd="0" presId="urn:microsoft.com/office/officeart/2005/8/layout/vProcess5"/>
    <dgm:cxn modelId="{D51C1B62-4991-431C-983A-517B33620E4B}" type="presOf" srcId="{FFB1A243-6BD0-414A-81A1-35E25511E91A}" destId="{E6523272-D1BD-4ACB-BB74-BED58D8EBF4F}" srcOrd="0" destOrd="0" presId="urn:microsoft.com/office/officeart/2005/8/layout/vProcess5"/>
    <dgm:cxn modelId="{32D43C4F-7EB9-47E7-A909-A877AEAF1609}" srcId="{FFB1A243-6BD0-414A-81A1-35E25511E91A}" destId="{37E7249C-E6F9-453A-AD16-2BB17EB5E921}" srcOrd="0" destOrd="0" parTransId="{3890CF1D-B48E-4DD7-B688-6B4AA87E326A}" sibTransId="{DE0165F6-70E2-48BF-B075-FA54E5AB1B3E}"/>
    <dgm:cxn modelId="{999D1E71-CD5A-4DFF-92D4-05C4C8673CC3}" type="presOf" srcId="{417C28C8-F3D2-4157-8CB9-E49D87B5D0E2}" destId="{CFEC5D1F-9EAB-4DA5-8C36-2634A0B7101D}" srcOrd="0" destOrd="0" presId="urn:microsoft.com/office/officeart/2005/8/layout/vProcess5"/>
    <dgm:cxn modelId="{8789B789-D58B-4DAF-BD7D-02A29A9F4536}" srcId="{FFB1A243-6BD0-414A-81A1-35E25511E91A}" destId="{ED8EC617-855F-45BF-8B03-4251CE2C0C5F}" srcOrd="2" destOrd="0" parTransId="{0E381B4D-5076-4A3E-B964-038DF1AE9404}" sibTransId="{17BCD1AF-E5DB-49F3-BB7E-C24D35953C63}"/>
    <dgm:cxn modelId="{85943CB5-B06B-4E3E-A7AA-811A2C66FA57}" type="presOf" srcId="{37E7249C-E6F9-453A-AD16-2BB17EB5E921}" destId="{3E1E49DF-9AC6-45FC-B4B4-2605310EAFA9}" srcOrd="0" destOrd="0" presId="urn:microsoft.com/office/officeart/2005/8/layout/vProcess5"/>
    <dgm:cxn modelId="{D39E3FC0-8769-410E-9DCC-44BA429CBB0F}" type="presOf" srcId="{ED8EC617-855F-45BF-8B03-4251CE2C0C5F}" destId="{82F0EFE7-3591-4FCD-8F5C-A3C0222208EE}" srcOrd="1" destOrd="0" presId="urn:microsoft.com/office/officeart/2005/8/layout/vProcess5"/>
    <dgm:cxn modelId="{35497FC7-9A36-4DB5-9B6F-ECF77F456A75}" type="presOf" srcId="{37E7249C-E6F9-453A-AD16-2BB17EB5E921}" destId="{832D6DB1-8EC5-4DF5-BE18-C6E779FCFADF}" srcOrd="1" destOrd="0" presId="urn:microsoft.com/office/officeart/2005/8/layout/vProcess5"/>
    <dgm:cxn modelId="{D0CBCCCF-11F1-4863-8CFC-7162608F03FF}" type="presOf" srcId="{DE0165F6-70E2-48BF-B075-FA54E5AB1B3E}" destId="{D2A50F10-826D-47D8-BBAC-26DECB0188BE}" srcOrd="0" destOrd="0" presId="urn:microsoft.com/office/officeart/2005/8/layout/vProcess5"/>
    <dgm:cxn modelId="{5E7734D6-4E1B-4F25-B633-53A271E3DD7A}" type="presOf" srcId="{ED8EC617-855F-45BF-8B03-4251CE2C0C5F}" destId="{1520F414-E6CF-4CC5-8EE9-6AAF053C5428}" srcOrd="0" destOrd="0" presId="urn:microsoft.com/office/officeart/2005/8/layout/vProcess5"/>
    <dgm:cxn modelId="{3600EFE3-6F7A-4CD7-8CD2-6B7704E93305}" type="presOf" srcId="{6D958A7A-93E5-40A4-808F-F696A428701B}" destId="{ED4A59D5-478C-41A2-BCBE-16C0D84690B8}" srcOrd="1" destOrd="0" presId="urn:microsoft.com/office/officeart/2005/8/layout/vProcess5"/>
    <dgm:cxn modelId="{A9ACB4FB-3461-4872-BCE4-A96BF9DBB032}" srcId="{FFB1A243-6BD0-414A-81A1-35E25511E91A}" destId="{6D958A7A-93E5-40A4-808F-F696A428701B}" srcOrd="1" destOrd="0" parTransId="{EF14975B-CADF-4F5B-A6BF-E0B1E745A87D}" sibTransId="{417C28C8-F3D2-4157-8CB9-E49D87B5D0E2}"/>
    <dgm:cxn modelId="{8512365F-8A51-4923-980E-148299ECE6EE}" type="presParOf" srcId="{E6523272-D1BD-4ACB-BB74-BED58D8EBF4F}" destId="{BC433252-D207-4BAA-ADC4-4323ABD375C4}" srcOrd="0" destOrd="0" presId="urn:microsoft.com/office/officeart/2005/8/layout/vProcess5"/>
    <dgm:cxn modelId="{D66CBC53-A45D-4911-B5C6-EB54E3287E5F}" type="presParOf" srcId="{E6523272-D1BD-4ACB-BB74-BED58D8EBF4F}" destId="{3E1E49DF-9AC6-45FC-B4B4-2605310EAFA9}" srcOrd="1" destOrd="0" presId="urn:microsoft.com/office/officeart/2005/8/layout/vProcess5"/>
    <dgm:cxn modelId="{318C0F82-6E6D-4987-9887-A9380F58305B}" type="presParOf" srcId="{E6523272-D1BD-4ACB-BB74-BED58D8EBF4F}" destId="{42081522-B777-49E8-8E5B-356AE0482C03}" srcOrd="2" destOrd="0" presId="urn:microsoft.com/office/officeart/2005/8/layout/vProcess5"/>
    <dgm:cxn modelId="{06718550-EBBA-413A-9AB0-03E6E4BC156A}" type="presParOf" srcId="{E6523272-D1BD-4ACB-BB74-BED58D8EBF4F}" destId="{1520F414-E6CF-4CC5-8EE9-6AAF053C5428}" srcOrd="3" destOrd="0" presId="urn:microsoft.com/office/officeart/2005/8/layout/vProcess5"/>
    <dgm:cxn modelId="{4C5E0ED0-DEE2-456E-8383-383BCBF72947}" type="presParOf" srcId="{E6523272-D1BD-4ACB-BB74-BED58D8EBF4F}" destId="{D2A50F10-826D-47D8-BBAC-26DECB0188BE}" srcOrd="4" destOrd="0" presId="urn:microsoft.com/office/officeart/2005/8/layout/vProcess5"/>
    <dgm:cxn modelId="{BB6B1F8B-09E8-4E5A-B3FC-5E3D90C224EA}" type="presParOf" srcId="{E6523272-D1BD-4ACB-BB74-BED58D8EBF4F}" destId="{CFEC5D1F-9EAB-4DA5-8C36-2634A0B7101D}" srcOrd="5" destOrd="0" presId="urn:microsoft.com/office/officeart/2005/8/layout/vProcess5"/>
    <dgm:cxn modelId="{051B7122-B529-47BC-B37D-595D7B791138}" type="presParOf" srcId="{E6523272-D1BD-4ACB-BB74-BED58D8EBF4F}" destId="{832D6DB1-8EC5-4DF5-BE18-C6E779FCFADF}" srcOrd="6" destOrd="0" presId="urn:microsoft.com/office/officeart/2005/8/layout/vProcess5"/>
    <dgm:cxn modelId="{3800BE7D-9AD5-4625-86E7-16555577108F}" type="presParOf" srcId="{E6523272-D1BD-4ACB-BB74-BED58D8EBF4F}" destId="{ED4A59D5-478C-41A2-BCBE-16C0D84690B8}" srcOrd="7" destOrd="0" presId="urn:microsoft.com/office/officeart/2005/8/layout/vProcess5"/>
    <dgm:cxn modelId="{5D61B582-3312-4E93-B8D7-2250BD3475D9}" type="presParOf" srcId="{E6523272-D1BD-4ACB-BB74-BED58D8EBF4F}" destId="{82F0EFE7-3591-4FCD-8F5C-A3C0222208EE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3B932F-A890-4447-B8CC-B014D1538530}">
      <dsp:nvSpPr>
        <dsp:cNvPr id="0" name=""/>
        <dsp:cNvSpPr/>
      </dsp:nvSpPr>
      <dsp:spPr>
        <a:xfrm>
          <a:off x="-3527" y="3967"/>
          <a:ext cx="3540604" cy="470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BEGIN</a:t>
          </a:r>
          <a:endParaRPr lang="en-US" sz="1600" b="1" kern="1200" dirty="0"/>
        </a:p>
      </dsp:txBody>
      <dsp:txXfrm>
        <a:off x="10253" y="17747"/>
        <a:ext cx="3513044" cy="442938"/>
      </dsp:txXfrm>
    </dsp:sp>
    <dsp:sp modelId="{518D3207-8635-4BFF-926A-63944AC6D66F}">
      <dsp:nvSpPr>
        <dsp:cNvPr id="0" name=""/>
        <dsp:cNvSpPr/>
      </dsp:nvSpPr>
      <dsp:spPr>
        <a:xfrm rot="5400000">
          <a:off x="1678556" y="486228"/>
          <a:ext cx="176436" cy="2117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b="1" kern="1200"/>
        </a:p>
      </dsp:txBody>
      <dsp:txXfrm rot="-5400000">
        <a:off x="1703258" y="503872"/>
        <a:ext cx="127034" cy="123505"/>
      </dsp:txXfrm>
    </dsp:sp>
    <dsp:sp modelId="{F7965577-7301-40A7-863F-76D38532865A}">
      <dsp:nvSpPr>
        <dsp:cNvPr id="0" name=""/>
        <dsp:cNvSpPr/>
      </dsp:nvSpPr>
      <dsp:spPr>
        <a:xfrm>
          <a:off x="-3527" y="709715"/>
          <a:ext cx="3540604" cy="470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Formulate the research problem</a:t>
          </a:r>
        </a:p>
      </dsp:txBody>
      <dsp:txXfrm>
        <a:off x="10253" y="723495"/>
        <a:ext cx="3513044" cy="442938"/>
      </dsp:txXfrm>
    </dsp:sp>
    <dsp:sp modelId="{A9B7B648-A964-4476-ADCD-4B8B02B29173}">
      <dsp:nvSpPr>
        <dsp:cNvPr id="0" name=""/>
        <dsp:cNvSpPr/>
      </dsp:nvSpPr>
      <dsp:spPr>
        <a:xfrm rot="5400000">
          <a:off x="1678556" y="1191976"/>
          <a:ext cx="176436" cy="2117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b="1" kern="1200"/>
        </a:p>
      </dsp:txBody>
      <dsp:txXfrm rot="-5400000">
        <a:off x="1703258" y="1209620"/>
        <a:ext cx="127034" cy="123505"/>
      </dsp:txXfrm>
    </dsp:sp>
    <dsp:sp modelId="{1E414480-2BE3-4C70-B76C-76E08B317B0C}">
      <dsp:nvSpPr>
        <dsp:cNvPr id="0" name=""/>
        <dsp:cNvSpPr/>
      </dsp:nvSpPr>
      <dsp:spPr>
        <a:xfrm>
          <a:off x="0" y="1415462"/>
          <a:ext cx="3533550" cy="470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Define population and sample</a:t>
          </a:r>
        </a:p>
      </dsp:txBody>
      <dsp:txXfrm>
        <a:off x="13780" y="1429242"/>
        <a:ext cx="3505990" cy="442938"/>
      </dsp:txXfrm>
    </dsp:sp>
    <dsp:sp modelId="{BFBD31C7-92D6-4F5E-A0A3-B72BED7F92FB}">
      <dsp:nvSpPr>
        <dsp:cNvPr id="0" name=""/>
        <dsp:cNvSpPr/>
      </dsp:nvSpPr>
      <dsp:spPr>
        <a:xfrm rot="5400000">
          <a:off x="1678556" y="1897723"/>
          <a:ext cx="176436" cy="2117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b="1" kern="1200"/>
        </a:p>
      </dsp:txBody>
      <dsp:txXfrm rot="-5400000">
        <a:off x="1703258" y="1915367"/>
        <a:ext cx="127034" cy="123505"/>
      </dsp:txXfrm>
    </dsp:sp>
    <dsp:sp modelId="{B72FC9FF-73F7-4E96-AC95-3220A7C9F79B}">
      <dsp:nvSpPr>
        <dsp:cNvPr id="0" name=""/>
        <dsp:cNvSpPr/>
      </dsp:nvSpPr>
      <dsp:spPr>
        <a:xfrm>
          <a:off x="9572" y="2121210"/>
          <a:ext cx="3514405" cy="470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Collect the data</a:t>
          </a:r>
        </a:p>
      </dsp:txBody>
      <dsp:txXfrm>
        <a:off x="23352" y="2134990"/>
        <a:ext cx="3486845" cy="442938"/>
      </dsp:txXfrm>
    </dsp:sp>
    <dsp:sp modelId="{5418B3A6-270B-4598-8AB8-54BD6660A52B}">
      <dsp:nvSpPr>
        <dsp:cNvPr id="0" name=""/>
        <dsp:cNvSpPr/>
      </dsp:nvSpPr>
      <dsp:spPr>
        <a:xfrm rot="5400000">
          <a:off x="1678556" y="2603471"/>
          <a:ext cx="176436" cy="2117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b="1" kern="1200"/>
        </a:p>
      </dsp:txBody>
      <dsp:txXfrm rot="-5400000">
        <a:off x="1703258" y="2621115"/>
        <a:ext cx="127034" cy="123505"/>
      </dsp:txXfrm>
    </dsp:sp>
    <dsp:sp modelId="{A963A611-5DAD-4A89-BD90-C6AAF9CB979A}">
      <dsp:nvSpPr>
        <dsp:cNvPr id="0" name=""/>
        <dsp:cNvSpPr/>
      </dsp:nvSpPr>
      <dsp:spPr>
        <a:xfrm>
          <a:off x="28727" y="2826958"/>
          <a:ext cx="3476095" cy="470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Do Descriptive Analysis</a:t>
          </a:r>
        </a:p>
      </dsp:txBody>
      <dsp:txXfrm>
        <a:off x="42507" y="2840738"/>
        <a:ext cx="3448535" cy="442938"/>
      </dsp:txXfrm>
    </dsp:sp>
    <dsp:sp modelId="{27255FB3-7F7C-415E-97C3-1EA6B610DDF0}">
      <dsp:nvSpPr>
        <dsp:cNvPr id="0" name=""/>
        <dsp:cNvSpPr/>
      </dsp:nvSpPr>
      <dsp:spPr>
        <a:xfrm rot="5400000">
          <a:off x="1678556" y="3309219"/>
          <a:ext cx="176436" cy="2117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b="1" kern="1200"/>
        </a:p>
      </dsp:txBody>
      <dsp:txXfrm rot="-5400000">
        <a:off x="1703258" y="3326863"/>
        <a:ext cx="127034" cy="123505"/>
      </dsp:txXfrm>
    </dsp:sp>
    <dsp:sp modelId="{C09AA4BD-4944-4CBA-B7BD-16F3B982E7DB}">
      <dsp:nvSpPr>
        <dsp:cNvPr id="0" name=""/>
        <dsp:cNvSpPr/>
      </dsp:nvSpPr>
      <dsp:spPr>
        <a:xfrm>
          <a:off x="19149" y="3532705"/>
          <a:ext cx="3495250" cy="470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Use appropriate statistical method to solve the research problem</a:t>
          </a:r>
        </a:p>
      </dsp:txBody>
      <dsp:txXfrm>
        <a:off x="32929" y="3546485"/>
        <a:ext cx="3467690" cy="442938"/>
      </dsp:txXfrm>
    </dsp:sp>
    <dsp:sp modelId="{3AA1AA00-092B-48DB-95E9-9B36C105A698}">
      <dsp:nvSpPr>
        <dsp:cNvPr id="0" name=""/>
        <dsp:cNvSpPr/>
      </dsp:nvSpPr>
      <dsp:spPr>
        <a:xfrm rot="5400000">
          <a:off x="1678556" y="4014966"/>
          <a:ext cx="176436" cy="2117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b="1" kern="1200"/>
        </a:p>
      </dsp:txBody>
      <dsp:txXfrm rot="-5400000">
        <a:off x="1703258" y="4032610"/>
        <a:ext cx="127034" cy="123505"/>
      </dsp:txXfrm>
    </dsp:sp>
    <dsp:sp modelId="{4BA23718-FB84-4338-83C7-D67D2C03F731}">
      <dsp:nvSpPr>
        <dsp:cNvPr id="0" name=""/>
        <dsp:cNvSpPr/>
      </dsp:nvSpPr>
      <dsp:spPr>
        <a:xfrm>
          <a:off x="34900" y="4238453"/>
          <a:ext cx="3463749" cy="470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Report the Results</a:t>
          </a:r>
        </a:p>
      </dsp:txBody>
      <dsp:txXfrm>
        <a:off x="48680" y="4252233"/>
        <a:ext cx="3436189" cy="442938"/>
      </dsp:txXfrm>
    </dsp:sp>
    <dsp:sp modelId="{1206E701-DC53-4ED7-B3D2-4FDEC5967749}">
      <dsp:nvSpPr>
        <dsp:cNvPr id="0" name=""/>
        <dsp:cNvSpPr/>
      </dsp:nvSpPr>
      <dsp:spPr>
        <a:xfrm rot="5400000">
          <a:off x="1678556" y="4720714"/>
          <a:ext cx="176436" cy="2117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b="1" kern="1200"/>
        </a:p>
      </dsp:txBody>
      <dsp:txXfrm rot="-5400000">
        <a:off x="1703258" y="4738358"/>
        <a:ext cx="127034" cy="123505"/>
      </dsp:txXfrm>
    </dsp:sp>
    <dsp:sp modelId="{8F719A6F-2C7E-4CD3-8CB0-36A52A69C09C}">
      <dsp:nvSpPr>
        <dsp:cNvPr id="0" name=""/>
        <dsp:cNvSpPr/>
      </dsp:nvSpPr>
      <dsp:spPr>
        <a:xfrm>
          <a:off x="43580" y="4944201"/>
          <a:ext cx="3446389" cy="470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END</a:t>
          </a:r>
          <a:endParaRPr lang="en-US" sz="1600" b="1" kern="1200" dirty="0"/>
        </a:p>
      </dsp:txBody>
      <dsp:txXfrm>
        <a:off x="57360" y="4957981"/>
        <a:ext cx="3418829" cy="4429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1E49DF-9AC6-45FC-B4B4-2605310EAFA9}">
      <dsp:nvSpPr>
        <dsp:cNvPr id="0" name=""/>
        <dsp:cNvSpPr/>
      </dsp:nvSpPr>
      <dsp:spPr>
        <a:xfrm>
          <a:off x="-182056" y="66031"/>
          <a:ext cx="9599595" cy="11784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The data of quantitative variable can also presented by a frequency distribution. If the discrete variable can obtain only few diﬀerent values, then the data of the discrete variable can be summarized in a same way as qualitative variables in a frequency table.</a:t>
          </a:r>
        </a:p>
      </dsp:txBody>
      <dsp:txXfrm>
        <a:off x="-147541" y="100546"/>
        <a:ext cx="7713388" cy="1109384"/>
      </dsp:txXfrm>
    </dsp:sp>
    <dsp:sp modelId="{42081522-B777-49E8-8E5B-356AE0482C03}">
      <dsp:nvSpPr>
        <dsp:cNvPr id="0" name=""/>
        <dsp:cNvSpPr/>
      </dsp:nvSpPr>
      <dsp:spPr>
        <a:xfrm>
          <a:off x="199674" y="1437553"/>
          <a:ext cx="9599595" cy="11662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6030011"/>
                <a:satOff val="39821"/>
                <a:lumOff val="-274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6030011"/>
                <a:satOff val="39821"/>
                <a:lumOff val="-274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6030011"/>
                <a:satOff val="39821"/>
                <a:lumOff val="-274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If the discrete variable have a lot of diﬀerent values or the quantitative variable is the continuous variable, then the data must be grouped into classes (categories) before the table of frequencies can be formed. </a:t>
          </a:r>
        </a:p>
      </dsp:txBody>
      <dsp:txXfrm>
        <a:off x="233832" y="1471711"/>
        <a:ext cx="7526818" cy="1097918"/>
      </dsp:txXfrm>
    </dsp:sp>
    <dsp:sp modelId="{1520F414-E6CF-4CC5-8EE9-6AAF053C5428}">
      <dsp:nvSpPr>
        <dsp:cNvPr id="0" name=""/>
        <dsp:cNvSpPr/>
      </dsp:nvSpPr>
      <dsp:spPr>
        <a:xfrm>
          <a:off x="348998" y="2954370"/>
          <a:ext cx="10327821" cy="28494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12060023"/>
                <a:satOff val="79643"/>
                <a:lumOff val="-549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12060023"/>
                <a:satOff val="79643"/>
                <a:lumOff val="-549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12060023"/>
                <a:satOff val="79643"/>
                <a:lumOff val="-549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The main steps in a process of grouping quantitative variable are: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1) Find the minimum and the maximum values of variable in the data 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2) Choose intervals of equal length that cover the range between the minimum and the maximum without overlapping. These are called CLASS INTERVALS, and their end points are called CLASS LIMITS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3) Count the number of observations in the data that belongs to each class interval. The count in each class is the CLASS FREQUENCY.</a:t>
          </a:r>
        </a:p>
      </dsp:txBody>
      <dsp:txXfrm>
        <a:off x="432455" y="3037827"/>
        <a:ext cx="8004387" cy="2682501"/>
      </dsp:txXfrm>
    </dsp:sp>
    <dsp:sp modelId="{D2A50F10-826D-47D8-BBAC-26DECB0188BE}">
      <dsp:nvSpPr>
        <dsp:cNvPr id="0" name=""/>
        <dsp:cNvSpPr/>
      </dsp:nvSpPr>
      <dsp:spPr>
        <a:xfrm>
          <a:off x="8115722" y="860340"/>
          <a:ext cx="1157437" cy="115743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1" kern="1200"/>
        </a:p>
      </dsp:txBody>
      <dsp:txXfrm>
        <a:off x="8376145" y="860340"/>
        <a:ext cx="636591" cy="870971"/>
      </dsp:txXfrm>
    </dsp:sp>
    <dsp:sp modelId="{CFEC5D1F-9EAB-4DA5-8C36-2634A0B7101D}">
      <dsp:nvSpPr>
        <dsp:cNvPr id="0" name=""/>
        <dsp:cNvSpPr/>
      </dsp:nvSpPr>
      <dsp:spPr>
        <a:xfrm>
          <a:off x="8123036" y="2192557"/>
          <a:ext cx="1157437" cy="115743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12763019"/>
            <a:satOff val="45782"/>
            <a:lumOff val="1657"/>
            <a:alphaOff val="0"/>
          </a:schemeClr>
        </a:solidFill>
        <a:ln w="635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1" kern="1200"/>
        </a:p>
      </dsp:txBody>
      <dsp:txXfrm>
        <a:off x="8383459" y="2192557"/>
        <a:ext cx="636591" cy="8709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371669-430F-4B22-88B1-EEEE467E1228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0861F-774E-4754-BCC7-3011908B58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2288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37017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Measures of Central Tendency – Representative of the data or the value that best describes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05479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kern="120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59067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refers to the spread or dispersion of data 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23693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refers to the spread or dispersion of data points</a:t>
            </a:r>
            <a:endParaRPr lang="en-US" sz="1800" kern="120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6403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 to Excel for Example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07775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9EF5D9-8A29-4E10-B671-22183B73EF32}" type="slidenum">
              <a:rPr lang="en-IN" smtClean="0">
                <a:solidFill>
                  <a:prstClr val="black"/>
                </a:solidFill>
              </a:rPr>
              <a:pPr/>
              <a:t>23</a:t>
            </a:fld>
            <a:endParaRPr lang="en-I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5764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276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kern="120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0120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kern="120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4079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Explain with an example </a:t>
            </a:r>
          </a:p>
          <a:p>
            <a:r>
              <a:rPr lang="en-US" sz="18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0-10, 10-20, 20-30….,90-100 </a:t>
            </a:r>
            <a:r>
              <a:rPr lang="en-US" sz="18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anose="05000000000000000000" pitchFamily="2" charset="2"/>
              </a:rPr>
              <a:t> with counts for each</a:t>
            </a:r>
            <a:endParaRPr lang="en-US" sz="1800" kern="120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4797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`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1218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`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98334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kern="120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2436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kern="120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0861F-774E-4754-BCC7-3011908B5888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4971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tentview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tentview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LatentView/" TargetMode="External"/><Relationship Id="rId7" Type="http://schemas.openxmlformats.org/officeDocument/2006/relationships/hyperlink" Target="https://www.latentview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Relationship Id="rId6" Type="http://schemas.openxmlformats.org/officeDocument/2006/relationships/hyperlink" Target="https://www.latentview.com/blog/" TargetMode="External"/><Relationship Id="rId5" Type="http://schemas.openxmlformats.org/officeDocument/2006/relationships/hyperlink" Target="https://www.linkedin.com/company/latentview" TargetMode="External"/><Relationship Id="rId4" Type="http://schemas.openxmlformats.org/officeDocument/2006/relationships/hyperlink" Target="https://twitter.com/latentview?lang=en" TargetMode="Externa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5040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514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9378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- charteo.com / Desig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8443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960009"/>
            <a:ext cx="3879577" cy="618564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69B08-3482-49FC-A617-0DB4DAC84B53}"/>
              </a:ext>
            </a:extLst>
          </p:cNvPr>
          <p:cNvSpPr/>
          <p:nvPr userDrawn="1"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7612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562351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4095726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3569837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17655-7070-40F5-8DCF-A8D75231D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E74A2D-83BB-441E-9221-A853A7C34EAB}"/>
              </a:ext>
            </a:extLst>
          </p:cNvPr>
          <p:cNvSpPr txBox="1">
            <a:spLocks/>
          </p:cNvSpPr>
          <p:nvPr userDrawn="1"/>
        </p:nvSpPr>
        <p:spPr>
          <a:xfrm>
            <a:off x="72564" y="6527800"/>
            <a:ext cx="274864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3631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ver 2.jpg"/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</a:extLst>
          </a:blip>
          <a:srcRect b="7237"/>
          <a:stretch/>
        </p:blipFill>
        <p:spPr>
          <a:xfrm>
            <a:off x="0" y="510239"/>
            <a:ext cx="12242828" cy="634776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8" name="Shape 4526"/>
          <p:cNvSpPr/>
          <p:nvPr userDrawn="1"/>
        </p:nvSpPr>
        <p:spPr>
          <a:xfrm flipH="1">
            <a:off x="1161261" y="1888249"/>
            <a:ext cx="690302" cy="690300"/>
          </a:xfrm>
          <a:prstGeom prst="ellipse">
            <a:avLst/>
          </a:prstGeom>
          <a:solidFill>
            <a:schemeClr val="accent4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sz="2500" kern="1200" dirty="0">
              <a:solidFill>
                <a:prstClr val="black"/>
              </a:solidFill>
              <a:latin typeface="Avenir Book"/>
              <a:ea typeface="+mn-ea"/>
              <a:cs typeface="Avenir Book"/>
            </a:endParaRPr>
          </a:p>
        </p:txBody>
      </p:sp>
      <p:sp>
        <p:nvSpPr>
          <p:cNvPr id="9" name="Shape 4526"/>
          <p:cNvSpPr/>
          <p:nvPr userDrawn="1"/>
        </p:nvSpPr>
        <p:spPr>
          <a:xfrm flipH="1">
            <a:off x="4201316" y="1888249"/>
            <a:ext cx="690302" cy="690300"/>
          </a:xfrm>
          <a:prstGeom prst="ellipse">
            <a:avLst/>
          </a:prstGeom>
          <a:solidFill>
            <a:srgbClr val="002060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sz="2500" kern="1200" dirty="0">
              <a:solidFill>
                <a:prstClr val="black"/>
              </a:solidFill>
              <a:latin typeface="Avenir Book"/>
              <a:ea typeface="+mn-ea"/>
              <a:cs typeface="Avenir Book"/>
            </a:endParaRPr>
          </a:p>
        </p:txBody>
      </p:sp>
      <p:sp>
        <p:nvSpPr>
          <p:cNvPr id="10" name="Shape 4526"/>
          <p:cNvSpPr/>
          <p:nvPr userDrawn="1"/>
        </p:nvSpPr>
        <p:spPr>
          <a:xfrm flipH="1">
            <a:off x="7241371" y="1888249"/>
            <a:ext cx="690302" cy="690300"/>
          </a:xfrm>
          <a:prstGeom prst="ellipse">
            <a:avLst/>
          </a:prstGeom>
          <a:solidFill>
            <a:schemeClr val="accent3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sz="2500" kern="1200" dirty="0">
              <a:solidFill>
                <a:prstClr val="black"/>
              </a:solidFill>
              <a:latin typeface="Avenir Book"/>
              <a:ea typeface="+mn-ea"/>
              <a:cs typeface="Avenir Book"/>
            </a:endParaRPr>
          </a:p>
        </p:txBody>
      </p:sp>
      <p:sp>
        <p:nvSpPr>
          <p:cNvPr id="11" name="Oval 10"/>
          <p:cNvSpPr/>
          <p:nvPr userDrawn="1"/>
        </p:nvSpPr>
        <p:spPr>
          <a:xfrm>
            <a:off x="10281427" y="1890963"/>
            <a:ext cx="684872" cy="6848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205855" y="982113"/>
            <a:ext cx="11728012" cy="75682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</a:t>
            </a:r>
            <a:br>
              <a:rPr lang="en-US" dirty="0"/>
            </a:br>
            <a:r>
              <a:rPr lang="en-US" dirty="0"/>
              <a:t>a galley of type and scrambled it to make a type specimen book.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22057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4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22057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6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3277737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rgbClr val="002060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3277737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34028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34028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9" hasCustomPrompt="1"/>
          </p:nvPr>
        </p:nvSpPr>
        <p:spPr>
          <a:xfrm>
            <a:off x="9362193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21" name="Content Placeholder 10"/>
          <p:cNvSpPr>
            <a:spLocks noGrp="1"/>
          </p:cNvSpPr>
          <p:nvPr>
            <p:ph sz="quarter" idx="20" hasCustomPrompt="1"/>
          </p:nvPr>
        </p:nvSpPr>
        <p:spPr>
          <a:xfrm>
            <a:off x="9362193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Content Placeholder 10"/>
          <p:cNvSpPr>
            <a:spLocks noGrp="1"/>
          </p:cNvSpPr>
          <p:nvPr>
            <p:ph sz="quarter" idx="21" hasCustomPrompt="1"/>
          </p:nvPr>
        </p:nvSpPr>
        <p:spPr>
          <a:xfrm>
            <a:off x="121450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Content Placeholder 10"/>
          <p:cNvSpPr>
            <a:spLocks noGrp="1"/>
          </p:cNvSpPr>
          <p:nvPr>
            <p:ph sz="quarter" idx="22" hasCustomPrompt="1"/>
          </p:nvPr>
        </p:nvSpPr>
        <p:spPr>
          <a:xfrm>
            <a:off x="4254559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4" name="Content Placeholder 10"/>
          <p:cNvSpPr>
            <a:spLocks noGrp="1"/>
          </p:cNvSpPr>
          <p:nvPr>
            <p:ph sz="quarter" idx="23" hasCustomPrompt="1"/>
          </p:nvPr>
        </p:nvSpPr>
        <p:spPr>
          <a:xfrm>
            <a:off x="729461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5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10331955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3406138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55320"/>
            <a:ext cx="9657198" cy="554736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7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648706" y="1949533"/>
            <a:ext cx="5673576" cy="9144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Cover page title</a:t>
            </a:r>
          </a:p>
        </p:txBody>
      </p:sp>
      <p:sp>
        <p:nvSpPr>
          <p:cNvPr id="29" name="Content Placeholder 59"/>
          <p:cNvSpPr>
            <a:spLocks noGrp="1"/>
          </p:cNvSpPr>
          <p:nvPr>
            <p:ph sz="quarter" idx="12" hasCustomPrompt="1"/>
          </p:nvPr>
        </p:nvSpPr>
        <p:spPr>
          <a:xfrm>
            <a:off x="648706" y="3146328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28" name="Content Placeholder 59"/>
          <p:cNvSpPr>
            <a:spLocks noGrp="1"/>
          </p:cNvSpPr>
          <p:nvPr>
            <p:ph sz="quarter" idx="11" hasCustomPrompt="1"/>
          </p:nvPr>
        </p:nvSpPr>
        <p:spPr>
          <a:xfrm>
            <a:off x="648706" y="3885923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9657199" y="655320"/>
            <a:ext cx="2534801" cy="5547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7198" y="4697844"/>
            <a:ext cx="2231270" cy="1577764"/>
          </a:xfrm>
          <a:prstGeom prst="rect">
            <a:avLst/>
          </a:prstGeom>
        </p:spPr>
      </p:pic>
      <p:sp>
        <p:nvSpPr>
          <p:cNvPr id="10" name="Content Placeholder 59"/>
          <p:cNvSpPr>
            <a:spLocks noGrp="1"/>
          </p:cNvSpPr>
          <p:nvPr>
            <p:ph sz="quarter" idx="13" hasCustomPrompt="1"/>
          </p:nvPr>
        </p:nvSpPr>
        <p:spPr>
          <a:xfrm>
            <a:off x="648706" y="4595275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41522684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 userDrawn="1"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67" name="Pentagon 66"/>
          <p:cNvSpPr/>
          <p:nvPr userDrawn="1"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2" name="Pentagon 71"/>
          <p:cNvSpPr/>
          <p:nvPr userDrawn="1"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7" name="Pentagon 76"/>
          <p:cNvSpPr/>
          <p:nvPr userDrawn="1"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81" name="Pentagon 80"/>
          <p:cNvSpPr/>
          <p:nvPr userDrawn="1"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9097DD5-8847-43DE-B3AE-BE5A64A94902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3889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br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279" y="5128616"/>
            <a:ext cx="2559043" cy="1809537"/>
          </a:xfrm>
          <a:prstGeom prst="rect">
            <a:avLst/>
          </a:prstGeom>
        </p:spPr>
      </p:pic>
      <p:sp>
        <p:nvSpPr>
          <p:cNvPr id="7" name="Freeform: Shape 6"/>
          <p:cNvSpPr/>
          <p:nvPr userDrawn="1"/>
        </p:nvSpPr>
        <p:spPr>
          <a:xfrm flipH="1">
            <a:off x="0" y="2034284"/>
            <a:ext cx="12192000" cy="1570232"/>
          </a:xfrm>
          <a:custGeom>
            <a:avLst/>
            <a:gdLst>
              <a:gd name="connsiteX0" fmla="*/ 0 w 12192000"/>
              <a:gd name="connsiteY0" fmla="*/ 0 h 1570232"/>
              <a:gd name="connsiteX1" fmla="*/ 10058950 w 12192000"/>
              <a:gd name="connsiteY1" fmla="*/ 0 h 1570232"/>
              <a:gd name="connsiteX2" fmla="*/ 10062651 w 12192000"/>
              <a:gd name="connsiteY2" fmla="*/ 36710 h 1570232"/>
              <a:gd name="connsiteX3" fmla="*/ 10842373 w 12192000"/>
              <a:gd name="connsiteY3" fmla="*/ 672200 h 1570232"/>
              <a:gd name="connsiteX4" fmla="*/ 11622095 w 12192000"/>
              <a:gd name="connsiteY4" fmla="*/ 36710 h 1570232"/>
              <a:gd name="connsiteX5" fmla="*/ 11625796 w 12192000"/>
              <a:gd name="connsiteY5" fmla="*/ 0 h 1570232"/>
              <a:gd name="connsiteX6" fmla="*/ 12192000 w 12192000"/>
              <a:gd name="connsiteY6" fmla="*/ 0 h 1570232"/>
              <a:gd name="connsiteX7" fmla="*/ 12192000 w 12192000"/>
              <a:gd name="connsiteY7" fmla="*/ 1570232 h 1570232"/>
              <a:gd name="connsiteX8" fmla="*/ 0 w 12192000"/>
              <a:gd name="connsiteY8" fmla="*/ 1570232 h 157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570232">
                <a:moveTo>
                  <a:pt x="0" y="0"/>
                </a:moveTo>
                <a:lnTo>
                  <a:pt x="10058950" y="0"/>
                </a:lnTo>
                <a:lnTo>
                  <a:pt x="10062651" y="36710"/>
                </a:lnTo>
                <a:cubicBezTo>
                  <a:pt x="10136865" y="399383"/>
                  <a:pt x="10457759" y="672200"/>
                  <a:pt x="10842373" y="672200"/>
                </a:cubicBezTo>
                <a:cubicBezTo>
                  <a:pt x="11226987" y="672200"/>
                  <a:pt x="11547881" y="399383"/>
                  <a:pt x="11622095" y="36710"/>
                </a:cubicBezTo>
                <a:lnTo>
                  <a:pt x="11625796" y="0"/>
                </a:lnTo>
                <a:lnTo>
                  <a:pt x="12192000" y="0"/>
                </a:lnTo>
                <a:lnTo>
                  <a:pt x="12192000" y="1570232"/>
                </a:lnTo>
                <a:lnTo>
                  <a:pt x="0" y="1570232"/>
                </a:lnTo>
                <a:close/>
              </a:path>
            </a:pathLst>
          </a:cu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8" name="Oval 7"/>
          <p:cNvSpPr/>
          <p:nvPr userDrawn="1"/>
        </p:nvSpPr>
        <p:spPr>
          <a:xfrm flipH="1">
            <a:off x="711199" y="1272168"/>
            <a:ext cx="1276856" cy="1276852"/>
          </a:xfrm>
          <a:prstGeom prst="ellipse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1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3259212" y="2362200"/>
            <a:ext cx="5673576" cy="914400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92045" y="1597544"/>
            <a:ext cx="915165" cy="626101"/>
            <a:chOff x="1322" y="702"/>
            <a:chExt cx="744" cy="509"/>
          </a:xfrm>
          <a:solidFill>
            <a:schemeClr val="bg1"/>
          </a:solidFill>
        </p:grpSpPr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1802" y="886"/>
              <a:ext cx="96" cy="103"/>
            </a:xfrm>
            <a:custGeom>
              <a:avLst/>
              <a:gdLst>
                <a:gd name="T0" fmla="*/ 208 w 478"/>
                <a:gd name="T1" fmla="*/ 245 h 518"/>
                <a:gd name="T2" fmla="*/ 166 w 478"/>
                <a:gd name="T3" fmla="*/ 266 h 518"/>
                <a:gd name="T4" fmla="*/ 136 w 478"/>
                <a:gd name="T5" fmla="*/ 303 h 518"/>
                <a:gd name="T6" fmla="*/ 125 w 478"/>
                <a:gd name="T7" fmla="*/ 350 h 518"/>
                <a:gd name="T8" fmla="*/ 136 w 478"/>
                <a:gd name="T9" fmla="*/ 398 h 518"/>
                <a:gd name="T10" fmla="*/ 166 w 478"/>
                <a:gd name="T11" fmla="*/ 435 h 518"/>
                <a:gd name="T12" fmla="*/ 208 w 478"/>
                <a:gd name="T13" fmla="*/ 455 h 518"/>
                <a:gd name="T14" fmla="*/ 257 w 478"/>
                <a:gd name="T15" fmla="*/ 455 h 518"/>
                <a:gd name="T16" fmla="*/ 300 w 478"/>
                <a:gd name="T17" fmla="*/ 435 h 518"/>
                <a:gd name="T18" fmla="*/ 330 w 478"/>
                <a:gd name="T19" fmla="*/ 398 h 518"/>
                <a:gd name="T20" fmla="*/ 340 w 478"/>
                <a:gd name="T21" fmla="*/ 350 h 518"/>
                <a:gd name="T22" fmla="*/ 330 w 478"/>
                <a:gd name="T23" fmla="*/ 303 h 518"/>
                <a:gd name="T24" fmla="*/ 300 w 478"/>
                <a:gd name="T25" fmla="*/ 266 h 518"/>
                <a:gd name="T26" fmla="*/ 257 w 478"/>
                <a:gd name="T27" fmla="*/ 245 h 518"/>
                <a:gd name="T28" fmla="*/ 81 w 478"/>
                <a:gd name="T29" fmla="*/ 0 h 518"/>
                <a:gd name="T30" fmla="*/ 209 w 478"/>
                <a:gd name="T31" fmla="*/ 184 h 518"/>
                <a:gd name="T32" fmla="*/ 256 w 478"/>
                <a:gd name="T33" fmla="*/ 184 h 518"/>
                <a:gd name="T34" fmla="*/ 299 w 478"/>
                <a:gd name="T35" fmla="*/ 196 h 518"/>
                <a:gd name="T36" fmla="*/ 443 w 478"/>
                <a:gd name="T37" fmla="*/ 49 h 518"/>
                <a:gd name="T38" fmla="*/ 369 w 478"/>
                <a:gd name="T39" fmla="*/ 254 h 518"/>
                <a:gd name="T40" fmla="*/ 392 w 478"/>
                <a:gd name="T41" fmla="*/ 298 h 518"/>
                <a:gd name="T42" fmla="*/ 400 w 478"/>
                <a:gd name="T43" fmla="*/ 350 h 518"/>
                <a:gd name="T44" fmla="*/ 386 w 478"/>
                <a:gd name="T45" fmla="*/ 415 h 518"/>
                <a:gd name="T46" fmla="*/ 351 w 478"/>
                <a:gd name="T47" fmla="*/ 469 h 518"/>
                <a:gd name="T48" fmla="*/ 298 w 478"/>
                <a:gd name="T49" fmla="*/ 506 h 518"/>
                <a:gd name="T50" fmla="*/ 233 w 478"/>
                <a:gd name="T51" fmla="*/ 518 h 518"/>
                <a:gd name="T52" fmla="*/ 168 w 478"/>
                <a:gd name="T53" fmla="*/ 506 h 518"/>
                <a:gd name="T54" fmla="*/ 115 w 478"/>
                <a:gd name="T55" fmla="*/ 469 h 518"/>
                <a:gd name="T56" fmla="*/ 78 w 478"/>
                <a:gd name="T57" fmla="*/ 415 h 518"/>
                <a:gd name="T58" fmla="*/ 66 w 478"/>
                <a:gd name="T59" fmla="*/ 350 h 518"/>
                <a:gd name="T60" fmla="*/ 77 w 478"/>
                <a:gd name="T61" fmla="*/ 289 h 518"/>
                <a:gd name="T62" fmla="*/ 108 w 478"/>
                <a:gd name="T63" fmla="*/ 238 h 518"/>
                <a:gd name="T64" fmla="*/ 40 w 478"/>
                <a:gd name="T65" fmla="*/ 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78" h="518">
                  <a:moveTo>
                    <a:pt x="233" y="242"/>
                  </a:moveTo>
                  <a:lnTo>
                    <a:pt x="208" y="245"/>
                  </a:lnTo>
                  <a:lnTo>
                    <a:pt x="185" y="253"/>
                  </a:lnTo>
                  <a:lnTo>
                    <a:pt x="166" y="266"/>
                  </a:lnTo>
                  <a:lnTo>
                    <a:pt x="149" y="282"/>
                  </a:lnTo>
                  <a:lnTo>
                    <a:pt x="136" y="303"/>
                  </a:lnTo>
                  <a:lnTo>
                    <a:pt x="128" y="326"/>
                  </a:lnTo>
                  <a:lnTo>
                    <a:pt x="125" y="350"/>
                  </a:lnTo>
                  <a:lnTo>
                    <a:pt x="128" y="375"/>
                  </a:lnTo>
                  <a:lnTo>
                    <a:pt x="136" y="398"/>
                  </a:lnTo>
                  <a:lnTo>
                    <a:pt x="149" y="417"/>
                  </a:lnTo>
                  <a:lnTo>
                    <a:pt x="166" y="435"/>
                  </a:lnTo>
                  <a:lnTo>
                    <a:pt x="185" y="447"/>
                  </a:lnTo>
                  <a:lnTo>
                    <a:pt x="208" y="455"/>
                  </a:lnTo>
                  <a:lnTo>
                    <a:pt x="233" y="459"/>
                  </a:lnTo>
                  <a:lnTo>
                    <a:pt x="257" y="455"/>
                  </a:lnTo>
                  <a:lnTo>
                    <a:pt x="280" y="447"/>
                  </a:lnTo>
                  <a:lnTo>
                    <a:pt x="300" y="435"/>
                  </a:lnTo>
                  <a:lnTo>
                    <a:pt x="316" y="417"/>
                  </a:lnTo>
                  <a:lnTo>
                    <a:pt x="330" y="398"/>
                  </a:lnTo>
                  <a:lnTo>
                    <a:pt x="338" y="375"/>
                  </a:lnTo>
                  <a:lnTo>
                    <a:pt x="340" y="350"/>
                  </a:lnTo>
                  <a:lnTo>
                    <a:pt x="338" y="326"/>
                  </a:lnTo>
                  <a:lnTo>
                    <a:pt x="330" y="303"/>
                  </a:lnTo>
                  <a:lnTo>
                    <a:pt x="316" y="282"/>
                  </a:lnTo>
                  <a:lnTo>
                    <a:pt x="300" y="266"/>
                  </a:lnTo>
                  <a:lnTo>
                    <a:pt x="280" y="253"/>
                  </a:lnTo>
                  <a:lnTo>
                    <a:pt x="257" y="245"/>
                  </a:lnTo>
                  <a:lnTo>
                    <a:pt x="233" y="242"/>
                  </a:lnTo>
                  <a:close/>
                  <a:moveTo>
                    <a:pt x="81" y="0"/>
                  </a:moveTo>
                  <a:lnTo>
                    <a:pt x="185" y="189"/>
                  </a:lnTo>
                  <a:lnTo>
                    <a:pt x="209" y="184"/>
                  </a:lnTo>
                  <a:lnTo>
                    <a:pt x="233" y="182"/>
                  </a:lnTo>
                  <a:lnTo>
                    <a:pt x="256" y="184"/>
                  </a:lnTo>
                  <a:lnTo>
                    <a:pt x="278" y="189"/>
                  </a:lnTo>
                  <a:lnTo>
                    <a:pt x="299" y="196"/>
                  </a:lnTo>
                  <a:lnTo>
                    <a:pt x="406" y="23"/>
                  </a:lnTo>
                  <a:lnTo>
                    <a:pt x="443" y="49"/>
                  </a:lnTo>
                  <a:lnTo>
                    <a:pt x="478" y="79"/>
                  </a:lnTo>
                  <a:lnTo>
                    <a:pt x="369" y="254"/>
                  </a:lnTo>
                  <a:lnTo>
                    <a:pt x="383" y="276"/>
                  </a:lnTo>
                  <a:lnTo>
                    <a:pt x="392" y="298"/>
                  </a:lnTo>
                  <a:lnTo>
                    <a:pt x="398" y="324"/>
                  </a:lnTo>
                  <a:lnTo>
                    <a:pt x="400" y="350"/>
                  </a:lnTo>
                  <a:lnTo>
                    <a:pt x="397" y="384"/>
                  </a:lnTo>
                  <a:lnTo>
                    <a:pt x="386" y="415"/>
                  </a:lnTo>
                  <a:lnTo>
                    <a:pt x="372" y="444"/>
                  </a:lnTo>
                  <a:lnTo>
                    <a:pt x="351" y="469"/>
                  </a:lnTo>
                  <a:lnTo>
                    <a:pt x="326" y="490"/>
                  </a:lnTo>
                  <a:lnTo>
                    <a:pt x="298" y="506"/>
                  </a:lnTo>
                  <a:lnTo>
                    <a:pt x="266" y="515"/>
                  </a:lnTo>
                  <a:lnTo>
                    <a:pt x="233" y="518"/>
                  </a:lnTo>
                  <a:lnTo>
                    <a:pt x="199" y="515"/>
                  </a:lnTo>
                  <a:lnTo>
                    <a:pt x="168" y="506"/>
                  </a:lnTo>
                  <a:lnTo>
                    <a:pt x="140" y="490"/>
                  </a:lnTo>
                  <a:lnTo>
                    <a:pt x="115" y="469"/>
                  </a:lnTo>
                  <a:lnTo>
                    <a:pt x="94" y="444"/>
                  </a:lnTo>
                  <a:lnTo>
                    <a:pt x="78" y="415"/>
                  </a:lnTo>
                  <a:lnTo>
                    <a:pt x="69" y="384"/>
                  </a:lnTo>
                  <a:lnTo>
                    <a:pt x="66" y="350"/>
                  </a:lnTo>
                  <a:lnTo>
                    <a:pt x="68" y="319"/>
                  </a:lnTo>
                  <a:lnTo>
                    <a:pt x="77" y="289"/>
                  </a:lnTo>
                  <a:lnTo>
                    <a:pt x="91" y="262"/>
                  </a:lnTo>
                  <a:lnTo>
                    <a:pt x="108" y="238"/>
                  </a:lnTo>
                  <a:lnTo>
                    <a:pt x="0" y="43"/>
                  </a:lnTo>
                  <a:lnTo>
                    <a:pt x="40" y="18"/>
                  </a:lnTo>
                  <a:lnTo>
                    <a:pt x="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1909" y="702"/>
              <a:ext cx="114" cy="157"/>
            </a:xfrm>
            <a:custGeom>
              <a:avLst/>
              <a:gdLst>
                <a:gd name="T0" fmla="*/ 379 w 569"/>
                <a:gd name="T1" fmla="*/ 63 h 787"/>
                <a:gd name="T2" fmla="*/ 335 w 569"/>
                <a:gd name="T3" fmla="*/ 85 h 787"/>
                <a:gd name="T4" fmla="*/ 306 w 569"/>
                <a:gd name="T5" fmla="*/ 121 h 787"/>
                <a:gd name="T6" fmla="*/ 296 w 569"/>
                <a:gd name="T7" fmla="*/ 168 h 787"/>
                <a:gd name="T8" fmla="*/ 306 w 569"/>
                <a:gd name="T9" fmla="*/ 216 h 787"/>
                <a:gd name="T10" fmla="*/ 335 w 569"/>
                <a:gd name="T11" fmla="*/ 253 h 787"/>
                <a:gd name="T12" fmla="*/ 379 w 569"/>
                <a:gd name="T13" fmla="*/ 274 h 787"/>
                <a:gd name="T14" fmla="*/ 427 w 569"/>
                <a:gd name="T15" fmla="*/ 274 h 787"/>
                <a:gd name="T16" fmla="*/ 469 w 569"/>
                <a:gd name="T17" fmla="*/ 253 h 787"/>
                <a:gd name="T18" fmla="*/ 499 w 569"/>
                <a:gd name="T19" fmla="*/ 216 h 787"/>
                <a:gd name="T20" fmla="*/ 510 w 569"/>
                <a:gd name="T21" fmla="*/ 168 h 787"/>
                <a:gd name="T22" fmla="*/ 499 w 569"/>
                <a:gd name="T23" fmla="*/ 121 h 787"/>
                <a:gd name="T24" fmla="*/ 469 w 569"/>
                <a:gd name="T25" fmla="*/ 85 h 787"/>
                <a:gd name="T26" fmla="*/ 427 w 569"/>
                <a:gd name="T27" fmla="*/ 63 h 787"/>
                <a:gd name="T28" fmla="*/ 402 w 569"/>
                <a:gd name="T29" fmla="*/ 0 h 787"/>
                <a:gd name="T30" fmla="*/ 467 w 569"/>
                <a:gd name="T31" fmla="*/ 14 h 787"/>
                <a:gd name="T32" fmla="*/ 521 w 569"/>
                <a:gd name="T33" fmla="*/ 49 h 787"/>
                <a:gd name="T34" fmla="*/ 557 w 569"/>
                <a:gd name="T35" fmla="*/ 103 h 787"/>
                <a:gd name="T36" fmla="*/ 569 w 569"/>
                <a:gd name="T37" fmla="*/ 168 h 787"/>
                <a:gd name="T38" fmla="*/ 557 w 569"/>
                <a:gd name="T39" fmla="*/ 233 h 787"/>
                <a:gd name="T40" fmla="*/ 521 w 569"/>
                <a:gd name="T41" fmla="*/ 287 h 787"/>
                <a:gd name="T42" fmla="*/ 467 w 569"/>
                <a:gd name="T43" fmla="*/ 324 h 787"/>
                <a:gd name="T44" fmla="*/ 402 w 569"/>
                <a:gd name="T45" fmla="*/ 336 h 787"/>
                <a:gd name="T46" fmla="*/ 356 w 569"/>
                <a:gd name="T47" fmla="*/ 331 h 787"/>
                <a:gd name="T48" fmla="*/ 38 w 569"/>
                <a:gd name="T49" fmla="*/ 760 h 787"/>
                <a:gd name="T50" fmla="*/ 280 w 569"/>
                <a:gd name="T51" fmla="*/ 282 h 787"/>
                <a:gd name="T52" fmla="*/ 247 w 569"/>
                <a:gd name="T53" fmla="*/ 230 h 787"/>
                <a:gd name="T54" fmla="*/ 235 w 569"/>
                <a:gd name="T55" fmla="*/ 168 h 787"/>
                <a:gd name="T56" fmla="*/ 249 w 569"/>
                <a:gd name="T57" fmla="*/ 103 h 787"/>
                <a:gd name="T58" fmla="*/ 284 w 569"/>
                <a:gd name="T59" fmla="*/ 49 h 787"/>
                <a:gd name="T60" fmla="*/ 338 w 569"/>
                <a:gd name="T61" fmla="*/ 14 h 787"/>
                <a:gd name="T62" fmla="*/ 402 w 569"/>
                <a:gd name="T63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69" h="787">
                  <a:moveTo>
                    <a:pt x="402" y="61"/>
                  </a:moveTo>
                  <a:lnTo>
                    <a:pt x="379" y="63"/>
                  </a:lnTo>
                  <a:lnTo>
                    <a:pt x="356" y="72"/>
                  </a:lnTo>
                  <a:lnTo>
                    <a:pt x="335" y="85"/>
                  </a:lnTo>
                  <a:lnTo>
                    <a:pt x="318" y="101"/>
                  </a:lnTo>
                  <a:lnTo>
                    <a:pt x="306" y="121"/>
                  </a:lnTo>
                  <a:lnTo>
                    <a:pt x="298" y="144"/>
                  </a:lnTo>
                  <a:lnTo>
                    <a:pt x="296" y="168"/>
                  </a:lnTo>
                  <a:lnTo>
                    <a:pt x="298" y="193"/>
                  </a:lnTo>
                  <a:lnTo>
                    <a:pt x="306" y="216"/>
                  </a:lnTo>
                  <a:lnTo>
                    <a:pt x="318" y="236"/>
                  </a:lnTo>
                  <a:lnTo>
                    <a:pt x="335" y="253"/>
                  </a:lnTo>
                  <a:lnTo>
                    <a:pt x="356" y="265"/>
                  </a:lnTo>
                  <a:lnTo>
                    <a:pt x="379" y="274"/>
                  </a:lnTo>
                  <a:lnTo>
                    <a:pt x="402" y="277"/>
                  </a:lnTo>
                  <a:lnTo>
                    <a:pt x="427" y="274"/>
                  </a:lnTo>
                  <a:lnTo>
                    <a:pt x="450" y="265"/>
                  </a:lnTo>
                  <a:lnTo>
                    <a:pt x="469" y="253"/>
                  </a:lnTo>
                  <a:lnTo>
                    <a:pt x="486" y="236"/>
                  </a:lnTo>
                  <a:lnTo>
                    <a:pt x="499" y="216"/>
                  </a:lnTo>
                  <a:lnTo>
                    <a:pt x="507" y="193"/>
                  </a:lnTo>
                  <a:lnTo>
                    <a:pt x="510" y="168"/>
                  </a:lnTo>
                  <a:lnTo>
                    <a:pt x="507" y="144"/>
                  </a:lnTo>
                  <a:lnTo>
                    <a:pt x="499" y="121"/>
                  </a:lnTo>
                  <a:lnTo>
                    <a:pt x="486" y="101"/>
                  </a:lnTo>
                  <a:lnTo>
                    <a:pt x="469" y="85"/>
                  </a:lnTo>
                  <a:lnTo>
                    <a:pt x="450" y="72"/>
                  </a:lnTo>
                  <a:lnTo>
                    <a:pt x="427" y="63"/>
                  </a:lnTo>
                  <a:lnTo>
                    <a:pt x="402" y="61"/>
                  </a:lnTo>
                  <a:close/>
                  <a:moveTo>
                    <a:pt x="402" y="0"/>
                  </a:moveTo>
                  <a:lnTo>
                    <a:pt x="436" y="3"/>
                  </a:lnTo>
                  <a:lnTo>
                    <a:pt x="467" y="14"/>
                  </a:lnTo>
                  <a:lnTo>
                    <a:pt x="496" y="29"/>
                  </a:lnTo>
                  <a:lnTo>
                    <a:pt x="521" y="49"/>
                  </a:lnTo>
                  <a:lnTo>
                    <a:pt x="541" y="74"/>
                  </a:lnTo>
                  <a:lnTo>
                    <a:pt x="557" y="103"/>
                  </a:lnTo>
                  <a:lnTo>
                    <a:pt x="566" y="135"/>
                  </a:lnTo>
                  <a:lnTo>
                    <a:pt x="569" y="168"/>
                  </a:lnTo>
                  <a:lnTo>
                    <a:pt x="566" y="203"/>
                  </a:lnTo>
                  <a:lnTo>
                    <a:pt x="557" y="233"/>
                  </a:lnTo>
                  <a:lnTo>
                    <a:pt x="541" y="262"/>
                  </a:lnTo>
                  <a:lnTo>
                    <a:pt x="521" y="287"/>
                  </a:lnTo>
                  <a:lnTo>
                    <a:pt x="496" y="308"/>
                  </a:lnTo>
                  <a:lnTo>
                    <a:pt x="467" y="324"/>
                  </a:lnTo>
                  <a:lnTo>
                    <a:pt x="436" y="333"/>
                  </a:lnTo>
                  <a:lnTo>
                    <a:pt x="402" y="336"/>
                  </a:lnTo>
                  <a:lnTo>
                    <a:pt x="379" y="335"/>
                  </a:lnTo>
                  <a:lnTo>
                    <a:pt x="356" y="331"/>
                  </a:lnTo>
                  <a:lnTo>
                    <a:pt x="74" y="787"/>
                  </a:lnTo>
                  <a:lnTo>
                    <a:pt x="38" y="760"/>
                  </a:lnTo>
                  <a:lnTo>
                    <a:pt x="0" y="735"/>
                  </a:lnTo>
                  <a:lnTo>
                    <a:pt x="280" y="282"/>
                  </a:lnTo>
                  <a:lnTo>
                    <a:pt x="260" y="257"/>
                  </a:lnTo>
                  <a:lnTo>
                    <a:pt x="247" y="230"/>
                  </a:lnTo>
                  <a:lnTo>
                    <a:pt x="239" y="200"/>
                  </a:lnTo>
                  <a:lnTo>
                    <a:pt x="235" y="168"/>
                  </a:lnTo>
                  <a:lnTo>
                    <a:pt x="239" y="135"/>
                  </a:lnTo>
                  <a:lnTo>
                    <a:pt x="249" y="103"/>
                  </a:lnTo>
                  <a:lnTo>
                    <a:pt x="264" y="74"/>
                  </a:lnTo>
                  <a:lnTo>
                    <a:pt x="284" y="49"/>
                  </a:lnTo>
                  <a:lnTo>
                    <a:pt x="309" y="29"/>
                  </a:lnTo>
                  <a:lnTo>
                    <a:pt x="338" y="14"/>
                  </a:lnTo>
                  <a:lnTo>
                    <a:pt x="369" y="3"/>
                  </a:lnTo>
                  <a:lnTo>
                    <a:pt x="4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1322" y="744"/>
              <a:ext cx="472" cy="282"/>
            </a:xfrm>
            <a:custGeom>
              <a:avLst/>
              <a:gdLst>
                <a:gd name="T0" fmla="*/ 1519 w 2361"/>
                <a:gd name="T1" fmla="*/ 1158 h 1410"/>
                <a:gd name="T2" fmla="*/ 1480 w 2361"/>
                <a:gd name="T3" fmla="*/ 1242 h 1410"/>
                <a:gd name="T4" fmla="*/ 1519 w 2361"/>
                <a:gd name="T5" fmla="*/ 1327 h 1410"/>
                <a:gd name="T6" fmla="*/ 1611 w 2361"/>
                <a:gd name="T7" fmla="*/ 1347 h 1410"/>
                <a:gd name="T8" fmla="*/ 1683 w 2361"/>
                <a:gd name="T9" fmla="*/ 1290 h 1410"/>
                <a:gd name="T10" fmla="*/ 1683 w 2361"/>
                <a:gd name="T11" fmla="*/ 1195 h 1410"/>
                <a:gd name="T12" fmla="*/ 1611 w 2361"/>
                <a:gd name="T13" fmla="*/ 1137 h 1410"/>
                <a:gd name="T14" fmla="*/ 120 w 2361"/>
                <a:gd name="T15" fmla="*/ 824 h 1410"/>
                <a:gd name="T16" fmla="*/ 63 w 2361"/>
                <a:gd name="T17" fmla="*/ 896 h 1410"/>
                <a:gd name="T18" fmla="*/ 83 w 2361"/>
                <a:gd name="T19" fmla="*/ 989 h 1410"/>
                <a:gd name="T20" fmla="*/ 167 w 2361"/>
                <a:gd name="T21" fmla="*/ 1029 h 1410"/>
                <a:gd name="T22" fmla="*/ 251 w 2361"/>
                <a:gd name="T23" fmla="*/ 989 h 1410"/>
                <a:gd name="T24" fmla="*/ 272 w 2361"/>
                <a:gd name="T25" fmla="*/ 896 h 1410"/>
                <a:gd name="T26" fmla="*/ 215 w 2361"/>
                <a:gd name="T27" fmla="*/ 824 h 1410"/>
                <a:gd name="T28" fmla="*/ 1049 w 2361"/>
                <a:gd name="T29" fmla="*/ 243 h 1410"/>
                <a:gd name="T30" fmla="*/ 977 w 2361"/>
                <a:gd name="T31" fmla="*/ 301 h 1410"/>
                <a:gd name="T32" fmla="*/ 977 w 2361"/>
                <a:gd name="T33" fmla="*/ 396 h 1410"/>
                <a:gd name="T34" fmla="*/ 1049 w 2361"/>
                <a:gd name="T35" fmla="*/ 454 h 1410"/>
                <a:gd name="T36" fmla="*/ 1141 w 2361"/>
                <a:gd name="T37" fmla="*/ 433 h 1410"/>
                <a:gd name="T38" fmla="*/ 1181 w 2361"/>
                <a:gd name="T39" fmla="*/ 348 h 1410"/>
                <a:gd name="T40" fmla="*/ 1141 w 2361"/>
                <a:gd name="T41" fmla="*/ 265 h 1410"/>
                <a:gd name="T42" fmla="*/ 2122 w 2361"/>
                <a:gd name="T43" fmla="*/ 60 h 1410"/>
                <a:gd name="T44" fmla="*/ 2039 w 2361"/>
                <a:gd name="T45" fmla="*/ 101 h 1410"/>
                <a:gd name="T46" fmla="*/ 2018 w 2361"/>
                <a:gd name="T47" fmla="*/ 193 h 1410"/>
                <a:gd name="T48" fmla="*/ 2075 w 2361"/>
                <a:gd name="T49" fmla="*/ 265 h 1410"/>
                <a:gd name="T50" fmla="*/ 2169 w 2361"/>
                <a:gd name="T51" fmla="*/ 265 h 1410"/>
                <a:gd name="T52" fmla="*/ 2226 w 2361"/>
                <a:gd name="T53" fmla="*/ 193 h 1410"/>
                <a:gd name="T54" fmla="*/ 2206 w 2361"/>
                <a:gd name="T55" fmla="*/ 101 h 1410"/>
                <a:gd name="T56" fmla="*/ 2122 w 2361"/>
                <a:gd name="T57" fmla="*/ 60 h 1410"/>
                <a:gd name="T58" fmla="*/ 2216 w 2361"/>
                <a:gd name="T59" fmla="*/ 29 h 1410"/>
                <a:gd name="T60" fmla="*/ 2286 w 2361"/>
                <a:gd name="T61" fmla="*/ 134 h 1410"/>
                <a:gd name="T62" fmla="*/ 2264 w 2361"/>
                <a:gd name="T63" fmla="*/ 258 h 1410"/>
                <a:gd name="T64" fmla="*/ 2282 w 2361"/>
                <a:gd name="T65" fmla="*/ 539 h 1410"/>
                <a:gd name="T66" fmla="*/ 2106 w 2361"/>
                <a:gd name="T67" fmla="*/ 336 h 1410"/>
                <a:gd name="T68" fmla="*/ 1742 w 2361"/>
                <a:gd name="T69" fmla="*/ 1181 h 1410"/>
                <a:gd name="T70" fmla="*/ 1740 w 2361"/>
                <a:gd name="T71" fmla="*/ 1308 h 1410"/>
                <a:gd name="T72" fmla="*/ 1651 w 2361"/>
                <a:gd name="T73" fmla="*/ 1398 h 1410"/>
                <a:gd name="T74" fmla="*/ 1522 w 2361"/>
                <a:gd name="T75" fmla="*/ 1398 h 1410"/>
                <a:gd name="T76" fmla="*/ 1433 w 2361"/>
                <a:gd name="T77" fmla="*/ 1308 h 1410"/>
                <a:gd name="T78" fmla="*/ 1431 w 2361"/>
                <a:gd name="T79" fmla="*/ 1180 h 1410"/>
                <a:gd name="T80" fmla="*/ 1102 w 2361"/>
                <a:gd name="T81" fmla="*/ 514 h 1410"/>
                <a:gd name="T82" fmla="*/ 988 w 2361"/>
                <a:gd name="T83" fmla="*/ 492 h 1410"/>
                <a:gd name="T84" fmla="*/ 334 w 2361"/>
                <a:gd name="T85" fmla="*/ 922 h 1410"/>
                <a:gd name="T86" fmla="*/ 285 w 2361"/>
                <a:gd name="T87" fmla="*/ 1041 h 1410"/>
                <a:gd name="T88" fmla="*/ 167 w 2361"/>
                <a:gd name="T89" fmla="*/ 1090 h 1410"/>
                <a:gd name="T90" fmla="*/ 49 w 2361"/>
                <a:gd name="T91" fmla="*/ 1041 h 1410"/>
                <a:gd name="T92" fmla="*/ 0 w 2361"/>
                <a:gd name="T93" fmla="*/ 922 h 1410"/>
                <a:gd name="T94" fmla="*/ 49 w 2361"/>
                <a:gd name="T95" fmla="*/ 803 h 1410"/>
                <a:gd name="T96" fmla="*/ 167 w 2361"/>
                <a:gd name="T97" fmla="*/ 753 h 1410"/>
                <a:gd name="T98" fmla="*/ 280 w 2361"/>
                <a:gd name="T99" fmla="*/ 797 h 1410"/>
                <a:gd name="T100" fmla="*/ 910 w 2361"/>
                <a:gd name="T101" fmla="*/ 315 h 1410"/>
                <a:gd name="T102" fmla="*/ 981 w 2361"/>
                <a:gd name="T103" fmla="*/ 209 h 1410"/>
                <a:gd name="T104" fmla="*/ 1107 w 2361"/>
                <a:gd name="T105" fmla="*/ 184 h 1410"/>
                <a:gd name="T106" fmla="*/ 1213 w 2361"/>
                <a:gd name="T107" fmla="*/ 254 h 1410"/>
                <a:gd name="T108" fmla="*/ 1239 w 2361"/>
                <a:gd name="T109" fmla="*/ 378 h 1410"/>
                <a:gd name="T110" fmla="*/ 1541 w 2361"/>
                <a:gd name="T111" fmla="*/ 1081 h 1410"/>
                <a:gd name="T112" fmla="*/ 1633 w 2361"/>
                <a:gd name="T113" fmla="*/ 1081 h 1410"/>
                <a:gd name="T114" fmla="*/ 1965 w 2361"/>
                <a:gd name="T115" fmla="*/ 224 h 1410"/>
                <a:gd name="T116" fmla="*/ 1968 w 2361"/>
                <a:gd name="T117" fmla="*/ 103 h 1410"/>
                <a:gd name="T118" fmla="*/ 2057 w 2361"/>
                <a:gd name="T119" fmla="*/ 13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61" h="1410">
                  <a:moveTo>
                    <a:pt x="1586" y="1134"/>
                  </a:moveTo>
                  <a:lnTo>
                    <a:pt x="1561" y="1137"/>
                  </a:lnTo>
                  <a:lnTo>
                    <a:pt x="1540" y="1146"/>
                  </a:lnTo>
                  <a:lnTo>
                    <a:pt x="1519" y="1158"/>
                  </a:lnTo>
                  <a:lnTo>
                    <a:pt x="1502" y="1174"/>
                  </a:lnTo>
                  <a:lnTo>
                    <a:pt x="1490" y="1195"/>
                  </a:lnTo>
                  <a:lnTo>
                    <a:pt x="1482" y="1218"/>
                  </a:lnTo>
                  <a:lnTo>
                    <a:pt x="1480" y="1242"/>
                  </a:lnTo>
                  <a:lnTo>
                    <a:pt x="1482" y="1267"/>
                  </a:lnTo>
                  <a:lnTo>
                    <a:pt x="1490" y="1290"/>
                  </a:lnTo>
                  <a:lnTo>
                    <a:pt x="1502" y="1309"/>
                  </a:lnTo>
                  <a:lnTo>
                    <a:pt x="1519" y="1327"/>
                  </a:lnTo>
                  <a:lnTo>
                    <a:pt x="1540" y="1339"/>
                  </a:lnTo>
                  <a:lnTo>
                    <a:pt x="1561" y="1347"/>
                  </a:lnTo>
                  <a:lnTo>
                    <a:pt x="1586" y="1351"/>
                  </a:lnTo>
                  <a:lnTo>
                    <a:pt x="1611" y="1347"/>
                  </a:lnTo>
                  <a:lnTo>
                    <a:pt x="1633" y="1339"/>
                  </a:lnTo>
                  <a:lnTo>
                    <a:pt x="1653" y="1327"/>
                  </a:lnTo>
                  <a:lnTo>
                    <a:pt x="1670" y="1309"/>
                  </a:lnTo>
                  <a:lnTo>
                    <a:pt x="1683" y="1290"/>
                  </a:lnTo>
                  <a:lnTo>
                    <a:pt x="1691" y="1267"/>
                  </a:lnTo>
                  <a:lnTo>
                    <a:pt x="1693" y="1242"/>
                  </a:lnTo>
                  <a:lnTo>
                    <a:pt x="1691" y="1218"/>
                  </a:lnTo>
                  <a:lnTo>
                    <a:pt x="1683" y="1195"/>
                  </a:lnTo>
                  <a:lnTo>
                    <a:pt x="1670" y="1174"/>
                  </a:lnTo>
                  <a:lnTo>
                    <a:pt x="1653" y="1158"/>
                  </a:lnTo>
                  <a:lnTo>
                    <a:pt x="1633" y="1146"/>
                  </a:lnTo>
                  <a:lnTo>
                    <a:pt x="1611" y="1137"/>
                  </a:lnTo>
                  <a:lnTo>
                    <a:pt x="1586" y="1134"/>
                  </a:lnTo>
                  <a:close/>
                  <a:moveTo>
                    <a:pt x="167" y="814"/>
                  </a:moveTo>
                  <a:lnTo>
                    <a:pt x="142" y="816"/>
                  </a:lnTo>
                  <a:lnTo>
                    <a:pt x="120" y="824"/>
                  </a:lnTo>
                  <a:lnTo>
                    <a:pt x="100" y="837"/>
                  </a:lnTo>
                  <a:lnTo>
                    <a:pt x="83" y="854"/>
                  </a:lnTo>
                  <a:lnTo>
                    <a:pt x="70" y="875"/>
                  </a:lnTo>
                  <a:lnTo>
                    <a:pt x="63" y="896"/>
                  </a:lnTo>
                  <a:lnTo>
                    <a:pt x="60" y="922"/>
                  </a:lnTo>
                  <a:lnTo>
                    <a:pt x="63" y="947"/>
                  </a:lnTo>
                  <a:lnTo>
                    <a:pt x="70" y="970"/>
                  </a:lnTo>
                  <a:lnTo>
                    <a:pt x="83" y="989"/>
                  </a:lnTo>
                  <a:lnTo>
                    <a:pt x="100" y="1006"/>
                  </a:lnTo>
                  <a:lnTo>
                    <a:pt x="120" y="1019"/>
                  </a:lnTo>
                  <a:lnTo>
                    <a:pt x="142" y="1027"/>
                  </a:lnTo>
                  <a:lnTo>
                    <a:pt x="167" y="1029"/>
                  </a:lnTo>
                  <a:lnTo>
                    <a:pt x="192" y="1027"/>
                  </a:lnTo>
                  <a:lnTo>
                    <a:pt x="215" y="1019"/>
                  </a:lnTo>
                  <a:lnTo>
                    <a:pt x="234" y="1006"/>
                  </a:lnTo>
                  <a:lnTo>
                    <a:pt x="251" y="989"/>
                  </a:lnTo>
                  <a:lnTo>
                    <a:pt x="264" y="970"/>
                  </a:lnTo>
                  <a:lnTo>
                    <a:pt x="272" y="947"/>
                  </a:lnTo>
                  <a:lnTo>
                    <a:pt x="274" y="922"/>
                  </a:lnTo>
                  <a:lnTo>
                    <a:pt x="272" y="896"/>
                  </a:lnTo>
                  <a:lnTo>
                    <a:pt x="264" y="875"/>
                  </a:lnTo>
                  <a:lnTo>
                    <a:pt x="251" y="854"/>
                  </a:lnTo>
                  <a:lnTo>
                    <a:pt x="234" y="837"/>
                  </a:lnTo>
                  <a:lnTo>
                    <a:pt x="215" y="824"/>
                  </a:lnTo>
                  <a:lnTo>
                    <a:pt x="192" y="816"/>
                  </a:lnTo>
                  <a:lnTo>
                    <a:pt x="167" y="814"/>
                  </a:lnTo>
                  <a:close/>
                  <a:moveTo>
                    <a:pt x="1074" y="241"/>
                  </a:moveTo>
                  <a:lnTo>
                    <a:pt x="1049" y="243"/>
                  </a:lnTo>
                  <a:lnTo>
                    <a:pt x="1026" y="252"/>
                  </a:lnTo>
                  <a:lnTo>
                    <a:pt x="1007" y="265"/>
                  </a:lnTo>
                  <a:lnTo>
                    <a:pt x="990" y="281"/>
                  </a:lnTo>
                  <a:lnTo>
                    <a:pt x="977" y="301"/>
                  </a:lnTo>
                  <a:lnTo>
                    <a:pt x="969" y="324"/>
                  </a:lnTo>
                  <a:lnTo>
                    <a:pt x="966" y="348"/>
                  </a:lnTo>
                  <a:lnTo>
                    <a:pt x="969" y="373"/>
                  </a:lnTo>
                  <a:lnTo>
                    <a:pt x="977" y="396"/>
                  </a:lnTo>
                  <a:lnTo>
                    <a:pt x="990" y="416"/>
                  </a:lnTo>
                  <a:lnTo>
                    <a:pt x="1007" y="433"/>
                  </a:lnTo>
                  <a:lnTo>
                    <a:pt x="1026" y="446"/>
                  </a:lnTo>
                  <a:lnTo>
                    <a:pt x="1049" y="454"/>
                  </a:lnTo>
                  <a:lnTo>
                    <a:pt x="1074" y="457"/>
                  </a:lnTo>
                  <a:lnTo>
                    <a:pt x="1098" y="454"/>
                  </a:lnTo>
                  <a:lnTo>
                    <a:pt x="1120" y="446"/>
                  </a:lnTo>
                  <a:lnTo>
                    <a:pt x="1141" y="433"/>
                  </a:lnTo>
                  <a:lnTo>
                    <a:pt x="1157" y="416"/>
                  </a:lnTo>
                  <a:lnTo>
                    <a:pt x="1169" y="396"/>
                  </a:lnTo>
                  <a:lnTo>
                    <a:pt x="1178" y="373"/>
                  </a:lnTo>
                  <a:lnTo>
                    <a:pt x="1181" y="348"/>
                  </a:lnTo>
                  <a:lnTo>
                    <a:pt x="1178" y="324"/>
                  </a:lnTo>
                  <a:lnTo>
                    <a:pt x="1169" y="301"/>
                  </a:lnTo>
                  <a:lnTo>
                    <a:pt x="1157" y="281"/>
                  </a:lnTo>
                  <a:lnTo>
                    <a:pt x="1141" y="265"/>
                  </a:lnTo>
                  <a:lnTo>
                    <a:pt x="1120" y="252"/>
                  </a:lnTo>
                  <a:lnTo>
                    <a:pt x="1098" y="243"/>
                  </a:lnTo>
                  <a:lnTo>
                    <a:pt x="1074" y="241"/>
                  </a:lnTo>
                  <a:close/>
                  <a:moveTo>
                    <a:pt x="2122" y="60"/>
                  </a:moveTo>
                  <a:lnTo>
                    <a:pt x="2098" y="63"/>
                  </a:lnTo>
                  <a:lnTo>
                    <a:pt x="2075" y="71"/>
                  </a:lnTo>
                  <a:lnTo>
                    <a:pt x="2056" y="84"/>
                  </a:lnTo>
                  <a:lnTo>
                    <a:pt x="2039" y="101"/>
                  </a:lnTo>
                  <a:lnTo>
                    <a:pt x="2026" y="121"/>
                  </a:lnTo>
                  <a:lnTo>
                    <a:pt x="2018" y="143"/>
                  </a:lnTo>
                  <a:lnTo>
                    <a:pt x="2015" y="169"/>
                  </a:lnTo>
                  <a:lnTo>
                    <a:pt x="2018" y="193"/>
                  </a:lnTo>
                  <a:lnTo>
                    <a:pt x="2026" y="216"/>
                  </a:lnTo>
                  <a:lnTo>
                    <a:pt x="2039" y="236"/>
                  </a:lnTo>
                  <a:lnTo>
                    <a:pt x="2056" y="252"/>
                  </a:lnTo>
                  <a:lnTo>
                    <a:pt x="2075" y="265"/>
                  </a:lnTo>
                  <a:lnTo>
                    <a:pt x="2098" y="274"/>
                  </a:lnTo>
                  <a:lnTo>
                    <a:pt x="2122" y="276"/>
                  </a:lnTo>
                  <a:lnTo>
                    <a:pt x="2147" y="274"/>
                  </a:lnTo>
                  <a:lnTo>
                    <a:pt x="2169" y="265"/>
                  </a:lnTo>
                  <a:lnTo>
                    <a:pt x="2190" y="252"/>
                  </a:lnTo>
                  <a:lnTo>
                    <a:pt x="2206" y="236"/>
                  </a:lnTo>
                  <a:lnTo>
                    <a:pt x="2218" y="216"/>
                  </a:lnTo>
                  <a:lnTo>
                    <a:pt x="2226" y="193"/>
                  </a:lnTo>
                  <a:lnTo>
                    <a:pt x="2230" y="169"/>
                  </a:lnTo>
                  <a:lnTo>
                    <a:pt x="2226" y="143"/>
                  </a:lnTo>
                  <a:lnTo>
                    <a:pt x="2218" y="121"/>
                  </a:lnTo>
                  <a:lnTo>
                    <a:pt x="2206" y="101"/>
                  </a:lnTo>
                  <a:lnTo>
                    <a:pt x="2190" y="84"/>
                  </a:lnTo>
                  <a:lnTo>
                    <a:pt x="2169" y="71"/>
                  </a:lnTo>
                  <a:lnTo>
                    <a:pt x="2147" y="63"/>
                  </a:lnTo>
                  <a:lnTo>
                    <a:pt x="2122" y="60"/>
                  </a:lnTo>
                  <a:close/>
                  <a:moveTo>
                    <a:pt x="2122" y="0"/>
                  </a:moveTo>
                  <a:lnTo>
                    <a:pt x="2156" y="4"/>
                  </a:lnTo>
                  <a:lnTo>
                    <a:pt x="2188" y="13"/>
                  </a:lnTo>
                  <a:lnTo>
                    <a:pt x="2216" y="29"/>
                  </a:lnTo>
                  <a:lnTo>
                    <a:pt x="2240" y="50"/>
                  </a:lnTo>
                  <a:lnTo>
                    <a:pt x="2260" y="75"/>
                  </a:lnTo>
                  <a:lnTo>
                    <a:pt x="2276" y="103"/>
                  </a:lnTo>
                  <a:lnTo>
                    <a:pt x="2286" y="134"/>
                  </a:lnTo>
                  <a:lnTo>
                    <a:pt x="2290" y="169"/>
                  </a:lnTo>
                  <a:lnTo>
                    <a:pt x="2286" y="201"/>
                  </a:lnTo>
                  <a:lnTo>
                    <a:pt x="2277" y="230"/>
                  </a:lnTo>
                  <a:lnTo>
                    <a:pt x="2264" y="258"/>
                  </a:lnTo>
                  <a:lnTo>
                    <a:pt x="2244" y="283"/>
                  </a:lnTo>
                  <a:lnTo>
                    <a:pt x="2361" y="495"/>
                  </a:lnTo>
                  <a:lnTo>
                    <a:pt x="2322" y="515"/>
                  </a:lnTo>
                  <a:lnTo>
                    <a:pt x="2282" y="539"/>
                  </a:lnTo>
                  <a:lnTo>
                    <a:pt x="2167" y="330"/>
                  </a:lnTo>
                  <a:lnTo>
                    <a:pt x="2144" y="335"/>
                  </a:lnTo>
                  <a:lnTo>
                    <a:pt x="2122" y="337"/>
                  </a:lnTo>
                  <a:lnTo>
                    <a:pt x="2106" y="336"/>
                  </a:lnTo>
                  <a:lnTo>
                    <a:pt x="2091" y="333"/>
                  </a:lnTo>
                  <a:lnTo>
                    <a:pt x="1711" y="1130"/>
                  </a:lnTo>
                  <a:lnTo>
                    <a:pt x="1728" y="1154"/>
                  </a:lnTo>
                  <a:lnTo>
                    <a:pt x="1742" y="1181"/>
                  </a:lnTo>
                  <a:lnTo>
                    <a:pt x="1750" y="1211"/>
                  </a:lnTo>
                  <a:lnTo>
                    <a:pt x="1753" y="1242"/>
                  </a:lnTo>
                  <a:lnTo>
                    <a:pt x="1750" y="1276"/>
                  </a:lnTo>
                  <a:lnTo>
                    <a:pt x="1740" y="1308"/>
                  </a:lnTo>
                  <a:lnTo>
                    <a:pt x="1725" y="1337"/>
                  </a:lnTo>
                  <a:lnTo>
                    <a:pt x="1705" y="1361"/>
                  </a:lnTo>
                  <a:lnTo>
                    <a:pt x="1680" y="1382"/>
                  </a:lnTo>
                  <a:lnTo>
                    <a:pt x="1651" y="1398"/>
                  </a:lnTo>
                  <a:lnTo>
                    <a:pt x="1620" y="1407"/>
                  </a:lnTo>
                  <a:lnTo>
                    <a:pt x="1586" y="1410"/>
                  </a:lnTo>
                  <a:lnTo>
                    <a:pt x="1552" y="1407"/>
                  </a:lnTo>
                  <a:lnTo>
                    <a:pt x="1522" y="1398"/>
                  </a:lnTo>
                  <a:lnTo>
                    <a:pt x="1493" y="1382"/>
                  </a:lnTo>
                  <a:lnTo>
                    <a:pt x="1468" y="1361"/>
                  </a:lnTo>
                  <a:lnTo>
                    <a:pt x="1448" y="1337"/>
                  </a:lnTo>
                  <a:lnTo>
                    <a:pt x="1433" y="1308"/>
                  </a:lnTo>
                  <a:lnTo>
                    <a:pt x="1423" y="1276"/>
                  </a:lnTo>
                  <a:lnTo>
                    <a:pt x="1419" y="1242"/>
                  </a:lnTo>
                  <a:lnTo>
                    <a:pt x="1423" y="1210"/>
                  </a:lnTo>
                  <a:lnTo>
                    <a:pt x="1431" y="1180"/>
                  </a:lnTo>
                  <a:lnTo>
                    <a:pt x="1445" y="1153"/>
                  </a:lnTo>
                  <a:lnTo>
                    <a:pt x="1464" y="1129"/>
                  </a:lnTo>
                  <a:lnTo>
                    <a:pt x="1130" y="507"/>
                  </a:lnTo>
                  <a:lnTo>
                    <a:pt x="1102" y="514"/>
                  </a:lnTo>
                  <a:lnTo>
                    <a:pt x="1074" y="516"/>
                  </a:lnTo>
                  <a:lnTo>
                    <a:pt x="1043" y="514"/>
                  </a:lnTo>
                  <a:lnTo>
                    <a:pt x="1015" y="506"/>
                  </a:lnTo>
                  <a:lnTo>
                    <a:pt x="988" y="492"/>
                  </a:lnTo>
                  <a:lnTo>
                    <a:pt x="965" y="475"/>
                  </a:lnTo>
                  <a:lnTo>
                    <a:pt x="327" y="875"/>
                  </a:lnTo>
                  <a:lnTo>
                    <a:pt x="333" y="898"/>
                  </a:lnTo>
                  <a:lnTo>
                    <a:pt x="334" y="922"/>
                  </a:lnTo>
                  <a:lnTo>
                    <a:pt x="331" y="956"/>
                  </a:lnTo>
                  <a:lnTo>
                    <a:pt x="320" y="987"/>
                  </a:lnTo>
                  <a:lnTo>
                    <a:pt x="306" y="1015"/>
                  </a:lnTo>
                  <a:lnTo>
                    <a:pt x="285" y="1041"/>
                  </a:lnTo>
                  <a:lnTo>
                    <a:pt x="260" y="1061"/>
                  </a:lnTo>
                  <a:lnTo>
                    <a:pt x="232" y="1077"/>
                  </a:lnTo>
                  <a:lnTo>
                    <a:pt x="201" y="1086"/>
                  </a:lnTo>
                  <a:lnTo>
                    <a:pt x="167" y="1090"/>
                  </a:lnTo>
                  <a:lnTo>
                    <a:pt x="133" y="1086"/>
                  </a:lnTo>
                  <a:lnTo>
                    <a:pt x="102" y="1077"/>
                  </a:lnTo>
                  <a:lnTo>
                    <a:pt x="74" y="1061"/>
                  </a:lnTo>
                  <a:lnTo>
                    <a:pt x="49" y="1041"/>
                  </a:lnTo>
                  <a:lnTo>
                    <a:pt x="28" y="1015"/>
                  </a:lnTo>
                  <a:lnTo>
                    <a:pt x="14" y="987"/>
                  </a:lnTo>
                  <a:lnTo>
                    <a:pt x="3" y="956"/>
                  </a:lnTo>
                  <a:lnTo>
                    <a:pt x="0" y="922"/>
                  </a:lnTo>
                  <a:lnTo>
                    <a:pt x="3" y="887"/>
                  </a:lnTo>
                  <a:lnTo>
                    <a:pt x="14" y="856"/>
                  </a:lnTo>
                  <a:lnTo>
                    <a:pt x="28" y="828"/>
                  </a:lnTo>
                  <a:lnTo>
                    <a:pt x="49" y="803"/>
                  </a:lnTo>
                  <a:lnTo>
                    <a:pt x="74" y="782"/>
                  </a:lnTo>
                  <a:lnTo>
                    <a:pt x="102" y="767"/>
                  </a:lnTo>
                  <a:lnTo>
                    <a:pt x="133" y="757"/>
                  </a:lnTo>
                  <a:lnTo>
                    <a:pt x="167" y="753"/>
                  </a:lnTo>
                  <a:lnTo>
                    <a:pt x="199" y="757"/>
                  </a:lnTo>
                  <a:lnTo>
                    <a:pt x="228" y="765"/>
                  </a:lnTo>
                  <a:lnTo>
                    <a:pt x="256" y="779"/>
                  </a:lnTo>
                  <a:lnTo>
                    <a:pt x="280" y="797"/>
                  </a:lnTo>
                  <a:lnTo>
                    <a:pt x="914" y="399"/>
                  </a:lnTo>
                  <a:lnTo>
                    <a:pt x="908" y="375"/>
                  </a:lnTo>
                  <a:lnTo>
                    <a:pt x="907" y="348"/>
                  </a:lnTo>
                  <a:lnTo>
                    <a:pt x="910" y="315"/>
                  </a:lnTo>
                  <a:lnTo>
                    <a:pt x="919" y="283"/>
                  </a:lnTo>
                  <a:lnTo>
                    <a:pt x="935" y="254"/>
                  </a:lnTo>
                  <a:lnTo>
                    <a:pt x="956" y="229"/>
                  </a:lnTo>
                  <a:lnTo>
                    <a:pt x="981" y="209"/>
                  </a:lnTo>
                  <a:lnTo>
                    <a:pt x="1009" y="194"/>
                  </a:lnTo>
                  <a:lnTo>
                    <a:pt x="1040" y="184"/>
                  </a:lnTo>
                  <a:lnTo>
                    <a:pt x="1074" y="180"/>
                  </a:lnTo>
                  <a:lnTo>
                    <a:pt x="1107" y="184"/>
                  </a:lnTo>
                  <a:lnTo>
                    <a:pt x="1139" y="194"/>
                  </a:lnTo>
                  <a:lnTo>
                    <a:pt x="1167" y="209"/>
                  </a:lnTo>
                  <a:lnTo>
                    <a:pt x="1192" y="229"/>
                  </a:lnTo>
                  <a:lnTo>
                    <a:pt x="1213" y="254"/>
                  </a:lnTo>
                  <a:lnTo>
                    <a:pt x="1227" y="283"/>
                  </a:lnTo>
                  <a:lnTo>
                    <a:pt x="1238" y="315"/>
                  </a:lnTo>
                  <a:lnTo>
                    <a:pt x="1241" y="348"/>
                  </a:lnTo>
                  <a:lnTo>
                    <a:pt x="1239" y="378"/>
                  </a:lnTo>
                  <a:lnTo>
                    <a:pt x="1231" y="405"/>
                  </a:lnTo>
                  <a:lnTo>
                    <a:pt x="1219" y="431"/>
                  </a:lnTo>
                  <a:lnTo>
                    <a:pt x="1205" y="454"/>
                  </a:lnTo>
                  <a:lnTo>
                    <a:pt x="1541" y="1081"/>
                  </a:lnTo>
                  <a:lnTo>
                    <a:pt x="1564" y="1076"/>
                  </a:lnTo>
                  <a:lnTo>
                    <a:pt x="1586" y="1074"/>
                  </a:lnTo>
                  <a:lnTo>
                    <a:pt x="1610" y="1076"/>
                  </a:lnTo>
                  <a:lnTo>
                    <a:pt x="1633" y="1081"/>
                  </a:lnTo>
                  <a:lnTo>
                    <a:pt x="2009" y="292"/>
                  </a:lnTo>
                  <a:lnTo>
                    <a:pt x="1991" y="272"/>
                  </a:lnTo>
                  <a:lnTo>
                    <a:pt x="1976" y="249"/>
                  </a:lnTo>
                  <a:lnTo>
                    <a:pt x="1965" y="224"/>
                  </a:lnTo>
                  <a:lnTo>
                    <a:pt x="1958" y="197"/>
                  </a:lnTo>
                  <a:lnTo>
                    <a:pt x="1955" y="169"/>
                  </a:lnTo>
                  <a:lnTo>
                    <a:pt x="1958" y="134"/>
                  </a:lnTo>
                  <a:lnTo>
                    <a:pt x="1968" y="103"/>
                  </a:lnTo>
                  <a:lnTo>
                    <a:pt x="1984" y="75"/>
                  </a:lnTo>
                  <a:lnTo>
                    <a:pt x="2005" y="50"/>
                  </a:lnTo>
                  <a:lnTo>
                    <a:pt x="2028" y="29"/>
                  </a:lnTo>
                  <a:lnTo>
                    <a:pt x="2057" y="13"/>
                  </a:lnTo>
                  <a:lnTo>
                    <a:pt x="2089" y="4"/>
                  </a:lnTo>
                  <a:lnTo>
                    <a:pt x="2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auto">
            <a:xfrm>
              <a:off x="1729" y="840"/>
              <a:ext cx="337" cy="371"/>
            </a:xfrm>
            <a:custGeom>
              <a:avLst/>
              <a:gdLst>
                <a:gd name="T0" fmla="*/ 463 w 1685"/>
                <a:gd name="T1" fmla="*/ 167 h 1853"/>
                <a:gd name="T2" fmla="*/ 334 w 1685"/>
                <a:gd name="T3" fmla="*/ 227 h 1853"/>
                <a:gd name="T4" fmla="*/ 231 w 1685"/>
                <a:gd name="T5" fmla="*/ 329 h 1853"/>
                <a:gd name="T6" fmla="*/ 170 w 1685"/>
                <a:gd name="T7" fmla="*/ 455 h 1853"/>
                <a:gd name="T8" fmla="*/ 153 w 1685"/>
                <a:gd name="T9" fmla="*/ 592 h 1853"/>
                <a:gd name="T10" fmla="*/ 181 w 1685"/>
                <a:gd name="T11" fmla="*/ 729 h 1853"/>
                <a:gd name="T12" fmla="*/ 255 w 1685"/>
                <a:gd name="T13" fmla="*/ 853 h 1853"/>
                <a:gd name="T14" fmla="*/ 366 w 1685"/>
                <a:gd name="T15" fmla="*/ 943 h 1853"/>
                <a:gd name="T16" fmla="*/ 497 w 1685"/>
                <a:gd name="T17" fmla="*/ 990 h 1853"/>
                <a:gd name="T18" fmla="*/ 634 w 1685"/>
                <a:gd name="T19" fmla="*/ 992 h 1853"/>
                <a:gd name="T20" fmla="*/ 767 w 1685"/>
                <a:gd name="T21" fmla="*/ 949 h 1853"/>
                <a:gd name="T22" fmla="*/ 882 w 1685"/>
                <a:gd name="T23" fmla="*/ 860 h 1853"/>
                <a:gd name="T24" fmla="*/ 957 w 1685"/>
                <a:gd name="T25" fmla="*/ 740 h 1853"/>
                <a:gd name="T26" fmla="*/ 990 w 1685"/>
                <a:gd name="T27" fmla="*/ 605 h 1853"/>
                <a:gd name="T28" fmla="*/ 976 w 1685"/>
                <a:gd name="T29" fmla="*/ 466 h 1853"/>
                <a:gd name="T30" fmla="*/ 917 w 1685"/>
                <a:gd name="T31" fmla="*/ 337 h 1853"/>
                <a:gd name="T32" fmla="*/ 816 w 1685"/>
                <a:gd name="T33" fmla="*/ 232 h 1853"/>
                <a:gd name="T34" fmla="*/ 691 w 1685"/>
                <a:gd name="T35" fmla="*/ 170 h 1853"/>
                <a:gd name="T36" fmla="*/ 554 w 1685"/>
                <a:gd name="T37" fmla="*/ 154 h 1853"/>
                <a:gd name="T38" fmla="*/ 665 w 1685"/>
                <a:gd name="T39" fmla="*/ 8 h 1853"/>
                <a:gd name="T40" fmla="*/ 822 w 1685"/>
                <a:gd name="T41" fmla="*/ 59 h 1853"/>
                <a:gd name="T42" fmla="*/ 962 w 1685"/>
                <a:gd name="T43" fmla="*/ 155 h 1853"/>
                <a:gd name="T44" fmla="*/ 1067 w 1685"/>
                <a:gd name="T45" fmla="*/ 290 h 1853"/>
                <a:gd name="T46" fmla="*/ 1128 w 1685"/>
                <a:gd name="T47" fmla="*/ 444 h 1853"/>
                <a:gd name="T48" fmla="*/ 1141 w 1685"/>
                <a:gd name="T49" fmla="*/ 606 h 1853"/>
                <a:gd name="T50" fmla="*/ 1109 w 1685"/>
                <a:gd name="T51" fmla="*/ 765 h 1853"/>
                <a:gd name="T52" fmla="*/ 1034 w 1685"/>
                <a:gd name="T53" fmla="*/ 910 h 1853"/>
                <a:gd name="T54" fmla="*/ 1679 w 1685"/>
                <a:gd name="T55" fmla="*/ 1743 h 1853"/>
                <a:gd name="T56" fmla="*/ 1682 w 1685"/>
                <a:gd name="T57" fmla="*/ 1800 h 1853"/>
                <a:gd name="T58" fmla="*/ 1643 w 1685"/>
                <a:gd name="T59" fmla="*/ 1845 h 1853"/>
                <a:gd name="T60" fmla="*/ 1587 w 1685"/>
                <a:gd name="T61" fmla="*/ 1848 h 1853"/>
                <a:gd name="T62" fmla="*/ 885 w 1685"/>
                <a:gd name="T63" fmla="*/ 1054 h 1853"/>
                <a:gd name="T64" fmla="*/ 735 w 1685"/>
                <a:gd name="T65" fmla="*/ 1125 h 1853"/>
                <a:gd name="T66" fmla="*/ 576 w 1685"/>
                <a:gd name="T67" fmla="*/ 1149 h 1853"/>
                <a:gd name="T68" fmla="*/ 417 w 1685"/>
                <a:gd name="T69" fmla="*/ 1129 h 1853"/>
                <a:gd name="T70" fmla="*/ 268 w 1685"/>
                <a:gd name="T71" fmla="*/ 1062 h 1853"/>
                <a:gd name="T72" fmla="*/ 140 w 1685"/>
                <a:gd name="T73" fmla="*/ 952 h 1853"/>
                <a:gd name="T74" fmla="*/ 48 w 1685"/>
                <a:gd name="T75" fmla="*/ 807 h 1853"/>
                <a:gd name="T76" fmla="*/ 5 w 1685"/>
                <a:gd name="T77" fmla="*/ 646 h 1853"/>
                <a:gd name="T78" fmla="*/ 8 w 1685"/>
                <a:gd name="T79" fmla="*/ 481 h 1853"/>
                <a:gd name="T80" fmla="*/ 58 w 1685"/>
                <a:gd name="T81" fmla="*/ 322 h 1853"/>
                <a:gd name="T82" fmla="*/ 154 w 1685"/>
                <a:gd name="T83" fmla="*/ 182 h 1853"/>
                <a:gd name="T84" fmla="*/ 290 w 1685"/>
                <a:gd name="T85" fmla="*/ 74 h 1853"/>
                <a:gd name="T86" fmla="*/ 447 w 1685"/>
                <a:gd name="T87" fmla="*/ 14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5" h="1853">
                  <a:moveTo>
                    <a:pt x="554" y="154"/>
                  </a:moveTo>
                  <a:lnTo>
                    <a:pt x="508" y="157"/>
                  </a:lnTo>
                  <a:lnTo>
                    <a:pt x="463" y="167"/>
                  </a:lnTo>
                  <a:lnTo>
                    <a:pt x="418" y="181"/>
                  </a:lnTo>
                  <a:lnTo>
                    <a:pt x="375" y="202"/>
                  </a:lnTo>
                  <a:lnTo>
                    <a:pt x="334" y="227"/>
                  </a:lnTo>
                  <a:lnTo>
                    <a:pt x="296" y="257"/>
                  </a:lnTo>
                  <a:lnTo>
                    <a:pt x="260" y="291"/>
                  </a:lnTo>
                  <a:lnTo>
                    <a:pt x="231" y="329"/>
                  </a:lnTo>
                  <a:lnTo>
                    <a:pt x="205" y="369"/>
                  </a:lnTo>
                  <a:lnTo>
                    <a:pt x="184" y="411"/>
                  </a:lnTo>
                  <a:lnTo>
                    <a:pt x="170" y="455"/>
                  </a:lnTo>
                  <a:lnTo>
                    <a:pt x="158" y="500"/>
                  </a:lnTo>
                  <a:lnTo>
                    <a:pt x="153" y="546"/>
                  </a:lnTo>
                  <a:lnTo>
                    <a:pt x="153" y="592"/>
                  </a:lnTo>
                  <a:lnTo>
                    <a:pt x="157" y="639"/>
                  </a:lnTo>
                  <a:lnTo>
                    <a:pt x="166" y="685"/>
                  </a:lnTo>
                  <a:lnTo>
                    <a:pt x="181" y="729"/>
                  </a:lnTo>
                  <a:lnTo>
                    <a:pt x="200" y="773"/>
                  </a:lnTo>
                  <a:lnTo>
                    <a:pt x="225" y="814"/>
                  </a:lnTo>
                  <a:lnTo>
                    <a:pt x="255" y="853"/>
                  </a:lnTo>
                  <a:lnTo>
                    <a:pt x="289" y="888"/>
                  </a:lnTo>
                  <a:lnTo>
                    <a:pt x="326" y="918"/>
                  </a:lnTo>
                  <a:lnTo>
                    <a:pt x="366" y="943"/>
                  </a:lnTo>
                  <a:lnTo>
                    <a:pt x="408" y="964"/>
                  </a:lnTo>
                  <a:lnTo>
                    <a:pt x="451" y="980"/>
                  </a:lnTo>
                  <a:lnTo>
                    <a:pt x="497" y="990"/>
                  </a:lnTo>
                  <a:lnTo>
                    <a:pt x="542" y="996"/>
                  </a:lnTo>
                  <a:lnTo>
                    <a:pt x="589" y="997"/>
                  </a:lnTo>
                  <a:lnTo>
                    <a:pt x="634" y="992"/>
                  </a:lnTo>
                  <a:lnTo>
                    <a:pt x="680" y="983"/>
                  </a:lnTo>
                  <a:lnTo>
                    <a:pt x="724" y="968"/>
                  </a:lnTo>
                  <a:lnTo>
                    <a:pt x="767" y="949"/>
                  </a:lnTo>
                  <a:lnTo>
                    <a:pt x="808" y="924"/>
                  </a:lnTo>
                  <a:lnTo>
                    <a:pt x="847" y="894"/>
                  </a:lnTo>
                  <a:lnTo>
                    <a:pt x="882" y="860"/>
                  </a:lnTo>
                  <a:lnTo>
                    <a:pt x="912" y="822"/>
                  </a:lnTo>
                  <a:lnTo>
                    <a:pt x="937" y="782"/>
                  </a:lnTo>
                  <a:lnTo>
                    <a:pt x="957" y="740"/>
                  </a:lnTo>
                  <a:lnTo>
                    <a:pt x="973" y="695"/>
                  </a:lnTo>
                  <a:lnTo>
                    <a:pt x="984" y="650"/>
                  </a:lnTo>
                  <a:lnTo>
                    <a:pt x="990" y="605"/>
                  </a:lnTo>
                  <a:lnTo>
                    <a:pt x="990" y="558"/>
                  </a:lnTo>
                  <a:lnTo>
                    <a:pt x="985" y="512"/>
                  </a:lnTo>
                  <a:lnTo>
                    <a:pt x="976" y="466"/>
                  </a:lnTo>
                  <a:lnTo>
                    <a:pt x="962" y="422"/>
                  </a:lnTo>
                  <a:lnTo>
                    <a:pt x="942" y="378"/>
                  </a:lnTo>
                  <a:lnTo>
                    <a:pt x="917" y="337"/>
                  </a:lnTo>
                  <a:lnTo>
                    <a:pt x="888" y="298"/>
                  </a:lnTo>
                  <a:lnTo>
                    <a:pt x="854" y="262"/>
                  </a:lnTo>
                  <a:lnTo>
                    <a:pt x="816" y="232"/>
                  </a:lnTo>
                  <a:lnTo>
                    <a:pt x="776" y="206"/>
                  </a:lnTo>
                  <a:lnTo>
                    <a:pt x="734" y="186"/>
                  </a:lnTo>
                  <a:lnTo>
                    <a:pt x="691" y="170"/>
                  </a:lnTo>
                  <a:lnTo>
                    <a:pt x="646" y="159"/>
                  </a:lnTo>
                  <a:lnTo>
                    <a:pt x="600" y="154"/>
                  </a:lnTo>
                  <a:lnTo>
                    <a:pt x="554" y="154"/>
                  </a:lnTo>
                  <a:close/>
                  <a:moveTo>
                    <a:pt x="556" y="0"/>
                  </a:moveTo>
                  <a:lnTo>
                    <a:pt x="610" y="2"/>
                  </a:lnTo>
                  <a:lnTo>
                    <a:pt x="665" y="8"/>
                  </a:lnTo>
                  <a:lnTo>
                    <a:pt x="718" y="20"/>
                  </a:lnTo>
                  <a:lnTo>
                    <a:pt x="771" y="37"/>
                  </a:lnTo>
                  <a:lnTo>
                    <a:pt x="822" y="59"/>
                  </a:lnTo>
                  <a:lnTo>
                    <a:pt x="871" y="85"/>
                  </a:lnTo>
                  <a:lnTo>
                    <a:pt x="917" y="118"/>
                  </a:lnTo>
                  <a:lnTo>
                    <a:pt x="962" y="155"/>
                  </a:lnTo>
                  <a:lnTo>
                    <a:pt x="1001" y="197"/>
                  </a:lnTo>
                  <a:lnTo>
                    <a:pt x="1038" y="243"/>
                  </a:lnTo>
                  <a:lnTo>
                    <a:pt x="1067" y="290"/>
                  </a:lnTo>
                  <a:lnTo>
                    <a:pt x="1092" y="340"/>
                  </a:lnTo>
                  <a:lnTo>
                    <a:pt x="1113" y="392"/>
                  </a:lnTo>
                  <a:lnTo>
                    <a:pt x="1128" y="444"/>
                  </a:lnTo>
                  <a:lnTo>
                    <a:pt x="1137" y="497"/>
                  </a:lnTo>
                  <a:lnTo>
                    <a:pt x="1141" y="551"/>
                  </a:lnTo>
                  <a:lnTo>
                    <a:pt x="1141" y="606"/>
                  </a:lnTo>
                  <a:lnTo>
                    <a:pt x="1135" y="660"/>
                  </a:lnTo>
                  <a:lnTo>
                    <a:pt x="1125" y="712"/>
                  </a:lnTo>
                  <a:lnTo>
                    <a:pt x="1109" y="765"/>
                  </a:lnTo>
                  <a:lnTo>
                    <a:pt x="1090" y="815"/>
                  </a:lnTo>
                  <a:lnTo>
                    <a:pt x="1065" y="864"/>
                  </a:lnTo>
                  <a:lnTo>
                    <a:pt x="1034" y="910"/>
                  </a:lnTo>
                  <a:lnTo>
                    <a:pt x="1000" y="955"/>
                  </a:lnTo>
                  <a:lnTo>
                    <a:pt x="1667" y="1726"/>
                  </a:lnTo>
                  <a:lnTo>
                    <a:pt x="1679" y="1743"/>
                  </a:lnTo>
                  <a:lnTo>
                    <a:pt x="1684" y="1763"/>
                  </a:lnTo>
                  <a:lnTo>
                    <a:pt x="1685" y="1782"/>
                  </a:lnTo>
                  <a:lnTo>
                    <a:pt x="1682" y="1800"/>
                  </a:lnTo>
                  <a:lnTo>
                    <a:pt x="1674" y="1819"/>
                  </a:lnTo>
                  <a:lnTo>
                    <a:pt x="1660" y="1833"/>
                  </a:lnTo>
                  <a:lnTo>
                    <a:pt x="1643" y="1845"/>
                  </a:lnTo>
                  <a:lnTo>
                    <a:pt x="1624" y="1852"/>
                  </a:lnTo>
                  <a:lnTo>
                    <a:pt x="1605" y="1853"/>
                  </a:lnTo>
                  <a:lnTo>
                    <a:pt x="1587" y="1848"/>
                  </a:lnTo>
                  <a:lnTo>
                    <a:pt x="1568" y="1840"/>
                  </a:lnTo>
                  <a:lnTo>
                    <a:pt x="1554" y="1827"/>
                  </a:lnTo>
                  <a:lnTo>
                    <a:pt x="885" y="1054"/>
                  </a:lnTo>
                  <a:lnTo>
                    <a:pt x="838" y="1083"/>
                  </a:lnTo>
                  <a:lnTo>
                    <a:pt x="788" y="1107"/>
                  </a:lnTo>
                  <a:lnTo>
                    <a:pt x="735" y="1125"/>
                  </a:lnTo>
                  <a:lnTo>
                    <a:pt x="683" y="1139"/>
                  </a:lnTo>
                  <a:lnTo>
                    <a:pt x="630" y="1147"/>
                  </a:lnTo>
                  <a:lnTo>
                    <a:pt x="576" y="1149"/>
                  </a:lnTo>
                  <a:lnTo>
                    <a:pt x="523" y="1148"/>
                  </a:lnTo>
                  <a:lnTo>
                    <a:pt x="470" y="1140"/>
                  </a:lnTo>
                  <a:lnTo>
                    <a:pt x="417" y="1129"/>
                  </a:lnTo>
                  <a:lnTo>
                    <a:pt x="366" y="1111"/>
                  </a:lnTo>
                  <a:lnTo>
                    <a:pt x="316" y="1090"/>
                  </a:lnTo>
                  <a:lnTo>
                    <a:pt x="268" y="1062"/>
                  </a:lnTo>
                  <a:lnTo>
                    <a:pt x="223" y="1031"/>
                  </a:lnTo>
                  <a:lnTo>
                    <a:pt x="180" y="995"/>
                  </a:lnTo>
                  <a:lnTo>
                    <a:pt x="140" y="952"/>
                  </a:lnTo>
                  <a:lnTo>
                    <a:pt x="105" y="907"/>
                  </a:lnTo>
                  <a:lnTo>
                    <a:pt x="74" y="857"/>
                  </a:lnTo>
                  <a:lnTo>
                    <a:pt x="48" y="807"/>
                  </a:lnTo>
                  <a:lnTo>
                    <a:pt x="29" y="754"/>
                  </a:lnTo>
                  <a:lnTo>
                    <a:pt x="14" y="701"/>
                  </a:lnTo>
                  <a:lnTo>
                    <a:pt x="5" y="646"/>
                  </a:lnTo>
                  <a:lnTo>
                    <a:pt x="0" y="591"/>
                  </a:lnTo>
                  <a:lnTo>
                    <a:pt x="1" y="536"/>
                  </a:lnTo>
                  <a:lnTo>
                    <a:pt x="8" y="481"/>
                  </a:lnTo>
                  <a:lnTo>
                    <a:pt x="20" y="427"/>
                  </a:lnTo>
                  <a:lnTo>
                    <a:pt x="37" y="373"/>
                  </a:lnTo>
                  <a:lnTo>
                    <a:pt x="58" y="322"/>
                  </a:lnTo>
                  <a:lnTo>
                    <a:pt x="85" y="273"/>
                  </a:lnTo>
                  <a:lnTo>
                    <a:pt x="117" y="226"/>
                  </a:lnTo>
                  <a:lnTo>
                    <a:pt x="154" y="182"/>
                  </a:lnTo>
                  <a:lnTo>
                    <a:pt x="196" y="141"/>
                  </a:lnTo>
                  <a:lnTo>
                    <a:pt x="242" y="105"/>
                  </a:lnTo>
                  <a:lnTo>
                    <a:pt x="290" y="74"/>
                  </a:lnTo>
                  <a:lnTo>
                    <a:pt x="341" y="48"/>
                  </a:lnTo>
                  <a:lnTo>
                    <a:pt x="393" y="29"/>
                  </a:lnTo>
                  <a:lnTo>
                    <a:pt x="447" y="14"/>
                  </a:lnTo>
                  <a:lnTo>
                    <a:pt x="500" y="5"/>
                  </a:lnTo>
                  <a:lnTo>
                    <a:pt x="5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56681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712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  <p15:guide id="6" pos="74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nt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59322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22307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833C5-71AC-48E2-821A-35B48D24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8C948-D230-4AAD-9040-40D237A30F6C}"/>
              </a:ext>
            </a:extLst>
          </p:cNvPr>
          <p:cNvSpPr txBox="1">
            <a:spLocks/>
          </p:cNvSpPr>
          <p:nvPr userDrawn="1"/>
        </p:nvSpPr>
        <p:spPr>
          <a:xfrm>
            <a:off x="84300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126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ne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833C5-71AC-48E2-821A-35B48D24FC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8C948-D230-4AAD-9040-40D237A30F6C}"/>
              </a:ext>
            </a:extLst>
          </p:cNvPr>
          <p:cNvSpPr txBox="1">
            <a:spLocks/>
          </p:cNvSpPr>
          <p:nvPr userDrawn="1"/>
        </p:nvSpPr>
        <p:spPr>
          <a:xfrm>
            <a:off x="84300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entagon 4"/>
          <p:cNvSpPr/>
          <p:nvPr/>
        </p:nvSpPr>
        <p:spPr>
          <a:xfrm>
            <a:off x="1801667" y="1262121"/>
            <a:ext cx="6687030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1798889" y="2172152"/>
            <a:ext cx="6274248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8" name="Pentagon 7"/>
          <p:cNvSpPr/>
          <p:nvPr/>
        </p:nvSpPr>
        <p:spPr>
          <a:xfrm>
            <a:off x="1798888" y="3085055"/>
            <a:ext cx="7696047" cy="697597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9" name="Pentagon 8"/>
          <p:cNvSpPr/>
          <p:nvPr/>
        </p:nvSpPr>
        <p:spPr>
          <a:xfrm flipV="1">
            <a:off x="1796570" y="4906893"/>
            <a:ext cx="6687030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0" name="Pentagon 9"/>
          <p:cNvSpPr/>
          <p:nvPr/>
        </p:nvSpPr>
        <p:spPr>
          <a:xfrm flipV="1">
            <a:off x="1802683" y="3996862"/>
            <a:ext cx="6274248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1" name="Round Same Side Corner Rectangle 12"/>
          <p:cNvSpPr/>
          <p:nvPr/>
        </p:nvSpPr>
        <p:spPr>
          <a:xfrm rot="16200000">
            <a:off x="674435" y="899619"/>
            <a:ext cx="777977" cy="917343"/>
          </a:xfrm>
          <a:custGeom>
            <a:avLst/>
            <a:gdLst>
              <a:gd name="connsiteX0" fmla="*/ 64837 w 777977"/>
              <a:gd name="connsiteY0" fmla="*/ 0 h 917343"/>
              <a:gd name="connsiteX1" fmla="*/ 713140 w 777977"/>
              <a:gd name="connsiteY1" fmla="*/ 0 h 917343"/>
              <a:gd name="connsiteX2" fmla="*/ 777977 w 777977"/>
              <a:gd name="connsiteY2" fmla="*/ 64837 h 917343"/>
              <a:gd name="connsiteX3" fmla="*/ 777977 w 777977"/>
              <a:gd name="connsiteY3" fmla="*/ 917343 h 917343"/>
              <a:gd name="connsiteX4" fmla="*/ 777977 w 777977"/>
              <a:gd name="connsiteY4" fmla="*/ 917343 h 917343"/>
              <a:gd name="connsiteX5" fmla="*/ 0 w 777977"/>
              <a:gd name="connsiteY5" fmla="*/ 917343 h 917343"/>
              <a:gd name="connsiteX6" fmla="*/ 0 w 777977"/>
              <a:gd name="connsiteY6" fmla="*/ 917343 h 917343"/>
              <a:gd name="connsiteX7" fmla="*/ 0 w 777977"/>
              <a:gd name="connsiteY7" fmla="*/ 64837 h 917343"/>
              <a:gd name="connsiteX8" fmla="*/ 64837 w 777977"/>
              <a:gd name="connsiteY8" fmla="*/ 0 h 917343"/>
              <a:gd name="connsiteX0" fmla="*/ 64837 w 777977"/>
              <a:gd name="connsiteY0" fmla="*/ 0 h 917343"/>
              <a:gd name="connsiteX1" fmla="*/ 713140 w 777977"/>
              <a:gd name="connsiteY1" fmla="*/ 0 h 917343"/>
              <a:gd name="connsiteX2" fmla="*/ 777977 w 777977"/>
              <a:gd name="connsiteY2" fmla="*/ 64837 h 917343"/>
              <a:gd name="connsiteX3" fmla="*/ 777977 w 777977"/>
              <a:gd name="connsiteY3" fmla="*/ 917343 h 917343"/>
              <a:gd name="connsiteX4" fmla="*/ 777977 w 777977"/>
              <a:gd name="connsiteY4" fmla="*/ 909723 h 917343"/>
              <a:gd name="connsiteX5" fmla="*/ 0 w 777977"/>
              <a:gd name="connsiteY5" fmla="*/ 917343 h 917343"/>
              <a:gd name="connsiteX6" fmla="*/ 0 w 777977"/>
              <a:gd name="connsiteY6" fmla="*/ 917343 h 917343"/>
              <a:gd name="connsiteX7" fmla="*/ 0 w 777977"/>
              <a:gd name="connsiteY7" fmla="*/ 64837 h 917343"/>
              <a:gd name="connsiteX8" fmla="*/ 64837 w 777977"/>
              <a:gd name="connsiteY8" fmla="*/ 0 h 91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7977" h="917343">
                <a:moveTo>
                  <a:pt x="64837" y="0"/>
                </a:moveTo>
                <a:lnTo>
                  <a:pt x="713140" y="0"/>
                </a:lnTo>
                <a:cubicBezTo>
                  <a:pt x="748948" y="0"/>
                  <a:pt x="777977" y="29029"/>
                  <a:pt x="777977" y="64837"/>
                </a:cubicBezTo>
                <a:lnTo>
                  <a:pt x="777977" y="917343"/>
                </a:lnTo>
                <a:lnTo>
                  <a:pt x="777977" y="909723"/>
                </a:lnTo>
                <a:lnTo>
                  <a:pt x="0" y="917343"/>
                </a:lnTo>
                <a:lnTo>
                  <a:pt x="0" y="917343"/>
                </a:lnTo>
                <a:lnTo>
                  <a:pt x="0" y="64837"/>
                </a:lnTo>
                <a:cubicBezTo>
                  <a:pt x="0" y="29029"/>
                  <a:pt x="29029" y="0"/>
                  <a:pt x="6483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kern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2" name="Freeform 11"/>
          <p:cNvSpPr/>
          <p:nvPr/>
        </p:nvSpPr>
        <p:spPr>
          <a:xfrm>
            <a:off x="1508971" y="966431"/>
            <a:ext cx="292696" cy="984673"/>
          </a:xfrm>
          <a:custGeom>
            <a:avLst/>
            <a:gdLst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15875 w 250825"/>
              <a:gd name="connsiteY3" fmla="*/ 647700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38070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25" h="819150">
                <a:moveTo>
                  <a:pt x="0" y="0"/>
                </a:moveTo>
                <a:lnTo>
                  <a:pt x="250825" y="238070"/>
                </a:lnTo>
                <a:lnTo>
                  <a:pt x="250825" y="819150"/>
                </a:lnTo>
                <a:lnTo>
                  <a:pt x="8731" y="654865"/>
                </a:lnTo>
                <a:cubicBezTo>
                  <a:pt x="6614" y="444257"/>
                  <a:pt x="11642" y="226483"/>
                  <a:pt x="0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3" name="Round Same Side Corner Rectangle 12"/>
          <p:cNvSpPr/>
          <p:nvPr/>
        </p:nvSpPr>
        <p:spPr>
          <a:xfrm rot="16200000">
            <a:off x="672506" y="1932154"/>
            <a:ext cx="777977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kern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4" name="Freeform 13"/>
          <p:cNvSpPr/>
          <p:nvPr/>
        </p:nvSpPr>
        <p:spPr>
          <a:xfrm>
            <a:off x="1518235" y="1994166"/>
            <a:ext cx="283596" cy="869841"/>
          </a:xfrm>
          <a:custGeom>
            <a:avLst/>
            <a:gdLst>
              <a:gd name="connsiteX0" fmla="*/ 0 w 245268"/>
              <a:gd name="connsiteY0" fmla="*/ 0 h 719137"/>
              <a:gd name="connsiteX1" fmla="*/ 245268 w 245268"/>
              <a:gd name="connsiteY1" fmla="*/ 145256 h 719137"/>
              <a:gd name="connsiteX2" fmla="*/ 238125 w 245268"/>
              <a:gd name="connsiteY2" fmla="*/ 719137 h 719137"/>
              <a:gd name="connsiteX3" fmla="*/ 0 w 245268"/>
              <a:gd name="connsiteY3" fmla="*/ 647700 h 719137"/>
              <a:gd name="connsiteX4" fmla="*/ 0 w 245268"/>
              <a:gd name="connsiteY4" fmla="*/ 0 h 719137"/>
              <a:gd name="connsiteX0" fmla="*/ 0 w 247839"/>
              <a:gd name="connsiteY0" fmla="*/ 0 h 723899"/>
              <a:gd name="connsiteX1" fmla="*/ 245268 w 247839"/>
              <a:gd name="connsiteY1" fmla="*/ 145256 h 723899"/>
              <a:gd name="connsiteX2" fmla="*/ 247839 w 247839"/>
              <a:gd name="connsiteY2" fmla="*/ 723899 h 723899"/>
              <a:gd name="connsiteX3" fmla="*/ 0 w 247839"/>
              <a:gd name="connsiteY3" fmla="*/ 647700 h 723899"/>
              <a:gd name="connsiteX4" fmla="*/ 0 w 247839"/>
              <a:gd name="connsiteY4" fmla="*/ 0 h 723899"/>
              <a:gd name="connsiteX0" fmla="*/ 0 w 247839"/>
              <a:gd name="connsiteY0" fmla="*/ 0 h 721518"/>
              <a:gd name="connsiteX1" fmla="*/ 245268 w 247839"/>
              <a:gd name="connsiteY1" fmla="*/ 145256 h 721518"/>
              <a:gd name="connsiteX2" fmla="*/ 247839 w 247839"/>
              <a:gd name="connsiteY2" fmla="*/ 721518 h 721518"/>
              <a:gd name="connsiteX3" fmla="*/ 0 w 247839"/>
              <a:gd name="connsiteY3" fmla="*/ 647700 h 721518"/>
              <a:gd name="connsiteX4" fmla="*/ 0 w 247839"/>
              <a:gd name="connsiteY4" fmla="*/ 0 h 721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839" h="721518">
                <a:moveTo>
                  <a:pt x="0" y="0"/>
                </a:moveTo>
                <a:lnTo>
                  <a:pt x="245268" y="145256"/>
                </a:lnTo>
                <a:lnTo>
                  <a:pt x="247839" y="721518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rot="16200000">
            <a:off x="667408" y="2962759"/>
            <a:ext cx="777977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kern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6" name="Freeform 15"/>
          <p:cNvSpPr/>
          <p:nvPr/>
        </p:nvSpPr>
        <p:spPr>
          <a:xfrm>
            <a:off x="1512677" y="3027640"/>
            <a:ext cx="289188" cy="780848"/>
          </a:xfrm>
          <a:custGeom>
            <a:avLst/>
            <a:gdLst>
              <a:gd name="connsiteX0" fmla="*/ 0 w 245268"/>
              <a:gd name="connsiteY0" fmla="*/ 0 h 719137"/>
              <a:gd name="connsiteX1" fmla="*/ 245268 w 245268"/>
              <a:gd name="connsiteY1" fmla="*/ 145256 h 719137"/>
              <a:gd name="connsiteX2" fmla="*/ 238125 w 245268"/>
              <a:gd name="connsiteY2" fmla="*/ 719137 h 719137"/>
              <a:gd name="connsiteX3" fmla="*/ 0 w 245268"/>
              <a:gd name="connsiteY3" fmla="*/ 647700 h 719137"/>
              <a:gd name="connsiteX4" fmla="*/ 0 w 245268"/>
              <a:gd name="connsiteY4" fmla="*/ 0 h 719137"/>
              <a:gd name="connsiteX0" fmla="*/ 0 w 247673"/>
              <a:gd name="connsiteY0" fmla="*/ 0 h 719137"/>
              <a:gd name="connsiteX1" fmla="*/ 247673 w 247673"/>
              <a:gd name="connsiteY1" fmla="*/ 47625 h 719137"/>
              <a:gd name="connsiteX2" fmla="*/ 238125 w 247673"/>
              <a:gd name="connsiteY2" fmla="*/ 719137 h 719137"/>
              <a:gd name="connsiteX3" fmla="*/ 0 w 247673"/>
              <a:gd name="connsiteY3" fmla="*/ 647700 h 719137"/>
              <a:gd name="connsiteX4" fmla="*/ 0 w 247673"/>
              <a:gd name="connsiteY4" fmla="*/ 0 h 719137"/>
              <a:gd name="connsiteX0" fmla="*/ 0 w 247673"/>
              <a:gd name="connsiteY0" fmla="*/ 0 h 647700"/>
              <a:gd name="connsiteX1" fmla="*/ 247673 w 247673"/>
              <a:gd name="connsiteY1" fmla="*/ 47625 h 647700"/>
              <a:gd name="connsiteX2" fmla="*/ 245338 w 247673"/>
              <a:gd name="connsiteY2" fmla="*/ 588168 h 647700"/>
              <a:gd name="connsiteX3" fmla="*/ 0 w 247673"/>
              <a:gd name="connsiteY3" fmla="*/ 647700 h 647700"/>
              <a:gd name="connsiteX4" fmla="*/ 0 w 247673"/>
              <a:gd name="connsiteY4" fmla="*/ 0 h 647700"/>
              <a:gd name="connsiteX0" fmla="*/ 0 w 252617"/>
              <a:gd name="connsiteY0" fmla="*/ 0 h 647700"/>
              <a:gd name="connsiteX1" fmla="*/ 247673 w 252617"/>
              <a:gd name="connsiteY1" fmla="*/ 47625 h 647700"/>
              <a:gd name="connsiteX2" fmla="*/ 252552 w 252617"/>
              <a:gd name="connsiteY2" fmla="*/ 623887 h 647700"/>
              <a:gd name="connsiteX3" fmla="*/ 0 w 252617"/>
              <a:gd name="connsiteY3" fmla="*/ 647700 h 647700"/>
              <a:gd name="connsiteX4" fmla="*/ 0 w 252617"/>
              <a:gd name="connsiteY4" fmla="*/ 0 h 647700"/>
              <a:gd name="connsiteX0" fmla="*/ 0 w 250248"/>
              <a:gd name="connsiteY0" fmla="*/ 0 h 647700"/>
              <a:gd name="connsiteX1" fmla="*/ 247673 w 250248"/>
              <a:gd name="connsiteY1" fmla="*/ 47625 h 647700"/>
              <a:gd name="connsiteX2" fmla="*/ 250148 w 250248"/>
              <a:gd name="connsiteY2" fmla="*/ 626268 h 647700"/>
              <a:gd name="connsiteX3" fmla="*/ 0 w 250248"/>
              <a:gd name="connsiteY3" fmla="*/ 647700 h 647700"/>
              <a:gd name="connsiteX4" fmla="*/ 0 w 250248"/>
              <a:gd name="connsiteY4" fmla="*/ 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248" h="647700">
                <a:moveTo>
                  <a:pt x="0" y="0"/>
                </a:moveTo>
                <a:lnTo>
                  <a:pt x="247673" y="47625"/>
                </a:lnTo>
                <a:cubicBezTo>
                  <a:pt x="246895" y="227806"/>
                  <a:pt x="250926" y="446087"/>
                  <a:pt x="250148" y="626268"/>
                </a:cubicBez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7" name="Round Same Side Corner Rectangle 16"/>
          <p:cNvSpPr/>
          <p:nvPr/>
        </p:nvSpPr>
        <p:spPr>
          <a:xfrm rot="5400000" flipV="1">
            <a:off x="673235" y="5042498"/>
            <a:ext cx="780848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kern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18" name="Freeform 17"/>
          <p:cNvSpPr/>
          <p:nvPr/>
        </p:nvSpPr>
        <p:spPr>
          <a:xfrm flipV="1">
            <a:off x="1514839" y="4906896"/>
            <a:ext cx="296338" cy="984673"/>
          </a:xfrm>
          <a:custGeom>
            <a:avLst/>
            <a:gdLst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15875 w 250825"/>
              <a:gd name="connsiteY3" fmla="*/ 647700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38070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  <a:gd name="connsiteX0" fmla="*/ 0 w 252457"/>
              <a:gd name="connsiteY0" fmla="*/ 0 h 819150"/>
              <a:gd name="connsiteX1" fmla="*/ 252457 w 252457"/>
              <a:gd name="connsiteY1" fmla="*/ 244409 h 819150"/>
              <a:gd name="connsiteX2" fmla="*/ 250825 w 252457"/>
              <a:gd name="connsiteY2" fmla="*/ 819150 h 819150"/>
              <a:gd name="connsiteX3" fmla="*/ 8731 w 252457"/>
              <a:gd name="connsiteY3" fmla="*/ 654865 h 819150"/>
              <a:gd name="connsiteX4" fmla="*/ 0 w 252457"/>
              <a:gd name="connsiteY4" fmla="*/ 0 h 819150"/>
              <a:gd name="connsiteX0" fmla="*/ 0 w 252457"/>
              <a:gd name="connsiteY0" fmla="*/ 0 h 819150"/>
              <a:gd name="connsiteX1" fmla="*/ 252457 w 252457"/>
              <a:gd name="connsiteY1" fmla="*/ 244409 h 819150"/>
              <a:gd name="connsiteX2" fmla="*/ 250825 w 252457"/>
              <a:gd name="connsiteY2" fmla="*/ 819150 h 819150"/>
              <a:gd name="connsiteX3" fmla="*/ 2201 w 252457"/>
              <a:gd name="connsiteY3" fmla="*/ 659619 h 819150"/>
              <a:gd name="connsiteX4" fmla="*/ 0 w 252457"/>
              <a:gd name="connsiteY4" fmla="*/ 0 h 819150"/>
              <a:gd name="connsiteX0" fmla="*/ 0 w 252457"/>
              <a:gd name="connsiteY0" fmla="*/ 0 h 819150"/>
              <a:gd name="connsiteX1" fmla="*/ 252457 w 252457"/>
              <a:gd name="connsiteY1" fmla="*/ 244409 h 819150"/>
              <a:gd name="connsiteX2" fmla="*/ 250825 w 252457"/>
              <a:gd name="connsiteY2" fmla="*/ 819150 h 819150"/>
              <a:gd name="connsiteX3" fmla="*/ 2201 w 252457"/>
              <a:gd name="connsiteY3" fmla="*/ 659619 h 819150"/>
              <a:gd name="connsiteX4" fmla="*/ 0 w 252457"/>
              <a:gd name="connsiteY4" fmla="*/ 0 h 819150"/>
              <a:gd name="connsiteX0" fmla="*/ 1489 w 253946"/>
              <a:gd name="connsiteY0" fmla="*/ 0 h 819150"/>
              <a:gd name="connsiteX1" fmla="*/ 253946 w 253946"/>
              <a:gd name="connsiteY1" fmla="*/ 244409 h 819150"/>
              <a:gd name="connsiteX2" fmla="*/ 252314 w 253946"/>
              <a:gd name="connsiteY2" fmla="*/ 819150 h 819150"/>
              <a:gd name="connsiteX3" fmla="*/ 425 w 253946"/>
              <a:gd name="connsiteY3" fmla="*/ 650110 h 819150"/>
              <a:gd name="connsiteX4" fmla="*/ 1489 w 253946"/>
              <a:gd name="connsiteY4" fmla="*/ 0 h 81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946" h="819150">
                <a:moveTo>
                  <a:pt x="1489" y="0"/>
                </a:moveTo>
                <a:lnTo>
                  <a:pt x="253946" y="244409"/>
                </a:lnTo>
                <a:lnTo>
                  <a:pt x="252314" y="819150"/>
                </a:lnTo>
                <a:lnTo>
                  <a:pt x="425" y="650110"/>
                </a:lnTo>
                <a:cubicBezTo>
                  <a:pt x="-1692" y="439502"/>
                  <a:pt x="4968" y="68006"/>
                  <a:pt x="1489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9" name="Round Same Side Corner Rectangle 18"/>
          <p:cNvSpPr/>
          <p:nvPr/>
        </p:nvSpPr>
        <p:spPr>
          <a:xfrm rot="5400000" flipV="1">
            <a:off x="676300" y="4012361"/>
            <a:ext cx="777977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kern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20" name="Freeform 19"/>
          <p:cNvSpPr/>
          <p:nvPr/>
        </p:nvSpPr>
        <p:spPr>
          <a:xfrm flipV="1">
            <a:off x="1522030" y="3993993"/>
            <a:ext cx="283596" cy="869841"/>
          </a:xfrm>
          <a:custGeom>
            <a:avLst/>
            <a:gdLst>
              <a:gd name="connsiteX0" fmla="*/ 0 w 245268"/>
              <a:gd name="connsiteY0" fmla="*/ 0 h 719137"/>
              <a:gd name="connsiteX1" fmla="*/ 245268 w 245268"/>
              <a:gd name="connsiteY1" fmla="*/ 145256 h 719137"/>
              <a:gd name="connsiteX2" fmla="*/ 238125 w 245268"/>
              <a:gd name="connsiteY2" fmla="*/ 719137 h 719137"/>
              <a:gd name="connsiteX3" fmla="*/ 0 w 245268"/>
              <a:gd name="connsiteY3" fmla="*/ 647700 h 719137"/>
              <a:gd name="connsiteX4" fmla="*/ 0 w 245268"/>
              <a:gd name="connsiteY4" fmla="*/ 0 h 719137"/>
              <a:gd name="connsiteX0" fmla="*/ 0 w 247839"/>
              <a:gd name="connsiteY0" fmla="*/ 0 h 723899"/>
              <a:gd name="connsiteX1" fmla="*/ 245268 w 247839"/>
              <a:gd name="connsiteY1" fmla="*/ 145256 h 723899"/>
              <a:gd name="connsiteX2" fmla="*/ 247839 w 247839"/>
              <a:gd name="connsiteY2" fmla="*/ 723899 h 723899"/>
              <a:gd name="connsiteX3" fmla="*/ 0 w 247839"/>
              <a:gd name="connsiteY3" fmla="*/ 647700 h 723899"/>
              <a:gd name="connsiteX4" fmla="*/ 0 w 247839"/>
              <a:gd name="connsiteY4" fmla="*/ 0 h 723899"/>
              <a:gd name="connsiteX0" fmla="*/ 0 w 247839"/>
              <a:gd name="connsiteY0" fmla="*/ 0 h 721518"/>
              <a:gd name="connsiteX1" fmla="*/ 245268 w 247839"/>
              <a:gd name="connsiteY1" fmla="*/ 145256 h 721518"/>
              <a:gd name="connsiteX2" fmla="*/ 247839 w 247839"/>
              <a:gd name="connsiteY2" fmla="*/ 721518 h 721518"/>
              <a:gd name="connsiteX3" fmla="*/ 0 w 247839"/>
              <a:gd name="connsiteY3" fmla="*/ 647700 h 721518"/>
              <a:gd name="connsiteX4" fmla="*/ 0 w 247839"/>
              <a:gd name="connsiteY4" fmla="*/ 0 h 721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839" h="721518">
                <a:moveTo>
                  <a:pt x="0" y="0"/>
                </a:moveTo>
                <a:lnTo>
                  <a:pt x="245268" y="145256"/>
                </a:lnTo>
                <a:lnTo>
                  <a:pt x="247839" y="721518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7718189" y="1347553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327029" y="2257584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8729109" y="3174793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7327029" y="4082295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7718189" y="4992326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6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1886481" y="1294289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27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1886481" y="2204320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28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1886481" y="3121529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29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1886481" y="4029031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30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1886481" y="493906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</p:spTree>
    <p:extLst>
      <p:ext uri="{BB962C8B-B14F-4D97-AF65-F5344CB8AC3E}">
        <p14:creationId xmlns:p14="http://schemas.microsoft.com/office/powerpoint/2010/main" val="27262994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04F1E14-4077-49CE-BE30-F1B862333BB7}"/>
              </a:ext>
            </a:extLst>
          </p:cNvPr>
          <p:cNvSpPr txBox="1">
            <a:spLocks/>
          </p:cNvSpPr>
          <p:nvPr userDrawn="1"/>
        </p:nvSpPr>
        <p:spPr>
          <a:xfrm>
            <a:off x="84302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33222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49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743200"/>
            <a:ext cx="12192000" cy="411480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E063EDAE-3C20-4872-A920-DDD64F0309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0" y="3869262"/>
            <a:ext cx="3596640" cy="814926"/>
          </a:xfrm>
        </p:spPr>
        <p:txBody>
          <a:bodyPr>
            <a:noAutofit/>
          </a:bodyPr>
          <a:lstStyle>
            <a:lvl1pPr algn="ctr">
              <a:defRPr sz="4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361022"/>
            <a:ext cx="2987040" cy="2112180"/>
          </a:xfrm>
          <a:prstGeom prst="rect">
            <a:avLst/>
          </a:prstGeom>
        </p:spPr>
      </p:pic>
      <p:grpSp>
        <p:nvGrpSpPr>
          <p:cNvPr id="81" name="Group 80"/>
          <p:cNvGrpSpPr/>
          <p:nvPr userDrawn="1"/>
        </p:nvGrpSpPr>
        <p:grpSpPr>
          <a:xfrm>
            <a:off x="369220" y="6091135"/>
            <a:ext cx="2782950" cy="571112"/>
            <a:chOff x="7145730" y="5048697"/>
            <a:chExt cx="2782950" cy="571112"/>
          </a:xfrm>
        </p:grpSpPr>
        <p:grpSp>
          <p:nvGrpSpPr>
            <p:cNvPr id="82" name="Group 81"/>
            <p:cNvGrpSpPr/>
            <p:nvPr/>
          </p:nvGrpSpPr>
          <p:grpSpPr>
            <a:xfrm>
              <a:off x="7145730" y="5048697"/>
              <a:ext cx="571116" cy="571112"/>
              <a:chOff x="9339783" y="4780636"/>
              <a:chExt cx="279044" cy="279044"/>
            </a:xfrm>
          </p:grpSpPr>
          <p:sp>
            <p:nvSpPr>
              <p:cNvPr id="92" name="Oval 91"/>
              <p:cNvSpPr/>
              <p:nvPr userDrawn="1"/>
            </p:nvSpPr>
            <p:spPr>
              <a:xfrm>
                <a:off x="9339783" y="4780636"/>
                <a:ext cx="279044" cy="2790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kern="12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93" name="Freeform 31"/>
              <p:cNvSpPr>
                <a:spLocks noEditPoints="1"/>
              </p:cNvSpPr>
              <p:nvPr userDrawn="1"/>
            </p:nvSpPr>
            <p:spPr bwMode="auto">
              <a:xfrm>
                <a:off x="9392002" y="4832855"/>
                <a:ext cx="174606" cy="174606"/>
              </a:xfrm>
              <a:custGeom>
                <a:avLst/>
                <a:gdLst/>
                <a:ahLst/>
                <a:cxnLst>
                  <a:cxn ang="0">
                    <a:pos x="365" y="125"/>
                  </a:cxn>
                  <a:cxn ang="0">
                    <a:pos x="319" y="138"/>
                  </a:cxn>
                  <a:cxn ang="0">
                    <a:pos x="290" y="169"/>
                  </a:cxn>
                  <a:cxn ang="0">
                    <a:pos x="280" y="219"/>
                  </a:cxn>
                  <a:cxn ang="0">
                    <a:pos x="276" y="257"/>
                  </a:cxn>
                  <a:cxn ang="0">
                    <a:pos x="241" y="258"/>
                  </a:cxn>
                  <a:cxn ang="0">
                    <a:pos x="268" y="325"/>
                  </a:cxn>
                  <a:cxn ang="0">
                    <a:pos x="282" y="330"/>
                  </a:cxn>
                  <a:cxn ang="0">
                    <a:pos x="283" y="534"/>
                  </a:cxn>
                  <a:cxn ang="0">
                    <a:pos x="339" y="536"/>
                  </a:cxn>
                  <a:cxn ang="0">
                    <a:pos x="368" y="529"/>
                  </a:cxn>
                  <a:cxn ang="0">
                    <a:pos x="422" y="325"/>
                  </a:cxn>
                  <a:cxn ang="0">
                    <a:pos x="426" y="294"/>
                  </a:cxn>
                  <a:cxn ang="0">
                    <a:pos x="427" y="258"/>
                  </a:cxn>
                  <a:cxn ang="0">
                    <a:pos x="394" y="260"/>
                  </a:cxn>
                  <a:cxn ang="0">
                    <a:pos x="373" y="258"/>
                  </a:cxn>
                  <a:cxn ang="0">
                    <a:pos x="368" y="212"/>
                  </a:cxn>
                  <a:cxn ang="0">
                    <a:pos x="373" y="193"/>
                  </a:cxn>
                  <a:cxn ang="0">
                    <a:pos x="427" y="126"/>
                  </a:cxn>
                  <a:cxn ang="0">
                    <a:pos x="319" y="0"/>
                  </a:cxn>
                  <a:cxn ang="0">
                    <a:pos x="420" y="10"/>
                  </a:cxn>
                  <a:cxn ang="0">
                    <a:pos x="506" y="42"/>
                  </a:cxn>
                  <a:cxn ang="0">
                    <a:pos x="572" y="90"/>
                  </a:cxn>
                  <a:cxn ang="0">
                    <a:pos x="620" y="153"/>
                  </a:cxn>
                  <a:cxn ang="0">
                    <a:pos x="651" y="226"/>
                  </a:cxn>
                  <a:cxn ang="0">
                    <a:pos x="663" y="305"/>
                  </a:cxn>
                  <a:cxn ang="0">
                    <a:pos x="659" y="385"/>
                  </a:cxn>
                  <a:cxn ang="0">
                    <a:pos x="638" y="462"/>
                  </a:cxn>
                  <a:cxn ang="0">
                    <a:pos x="601" y="533"/>
                  </a:cxn>
                  <a:cxn ang="0">
                    <a:pos x="547" y="593"/>
                  </a:cxn>
                  <a:cxn ang="0">
                    <a:pos x="477" y="636"/>
                  </a:cxn>
                  <a:cxn ang="0">
                    <a:pos x="391" y="661"/>
                  </a:cxn>
                  <a:cxn ang="0">
                    <a:pos x="290" y="661"/>
                  </a:cxn>
                  <a:cxn ang="0">
                    <a:pos x="216" y="640"/>
                  </a:cxn>
                  <a:cxn ang="0">
                    <a:pos x="144" y="598"/>
                  </a:cxn>
                  <a:cxn ang="0">
                    <a:pos x="80" y="537"/>
                  </a:cxn>
                  <a:cxn ang="0">
                    <a:pos x="30" y="461"/>
                  </a:cxn>
                  <a:cxn ang="0">
                    <a:pos x="3" y="373"/>
                  </a:cxn>
                  <a:cxn ang="0">
                    <a:pos x="3" y="276"/>
                  </a:cxn>
                  <a:cxn ang="0">
                    <a:pos x="37" y="175"/>
                  </a:cxn>
                  <a:cxn ang="0">
                    <a:pos x="73" y="121"/>
                  </a:cxn>
                  <a:cxn ang="0">
                    <a:pos x="125" y="71"/>
                  </a:cxn>
                  <a:cxn ang="0">
                    <a:pos x="191" y="31"/>
                  </a:cxn>
                  <a:cxn ang="0">
                    <a:pos x="273" y="6"/>
                  </a:cxn>
                </a:cxnLst>
                <a:rect l="0" t="0" r="r" b="b"/>
                <a:pathLst>
                  <a:path w="663" h="663">
                    <a:moveTo>
                      <a:pt x="394" y="124"/>
                    </a:moveTo>
                    <a:lnTo>
                      <a:pt x="365" y="125"/>
                    </a:lnTo>
                    <a:lnTo>
                      <a:pt x="340" y="129"/>
                    </a:lnTo>
                    <a:lnTo>
                      <a:pt x="319" y="138"/>
                    </a:lnTo>
                    <a:lnTo>
                      <a:pt x="302" y="151"/>
                    </a:lnTo>
                    <a:lnTo>
                      <a:pt x="290" y="169"/>
                    </a:lnTo>
                    <a:lnTo>
                      <a:pt x="283" y="192"/>
                    </a:lnTo>
                    <a:lnTo>
                      <a:pt x="280" y="219"/>
                    </a:lnTo>
                    <a:lnTo>
                      <a:pt x="283" y="253"/>
                    </a:lnTo>
                    <a:lnTo>
                      <a:pt x="276" y="257"/>
                    </a:lnTo>
                    <a:lnTo>
                      <a:pt x="266" y="258"/>
                    </a:lnTo>
                    <a:lnTo>
                      <a:pt x="241" y="258"/>
                    </a:lnTo>
                    <a:lnTo>
                      <a:pt x="241" y="325"/>
                    </a:lnTo>
                    <a:lnTo>
                      <a:pt x="268" y="325"/>
                    </a:lnTo>
                    <a:lnTo>
                      <a:pt x="276" y="326"/>
                    </a:lnTo>
                    <a:lnTo>
                      <a:pt x="282" y="330"/>
                    </a:lnTo>
                    <a:lnTo>
                      <a:pt x="283" y="337"/>
                    </a:lnTo>
                    <a:lnTo>
                      <a:pt x="283" y="534"/>
                    </a:lnTo>
                    <a:lnTo>
                      <a:pt x="319" y="534"/>
                    </a:lnTo>
                    <a:lnTo>
                      <a:pt x="339" y="536"/>
                    </a:lnTo>
                    <a:lnTo>
                      <a:pt x="355" y="534"/>
                    </a:lnTo>
                    <a:lnTo>
                      <a:pt x="368" y="529"/>
                    </a:lnTo>
                    <a:lnTo>
                      <a:pt x="368" y="325"/>
                    </a:lnTo>
                    <a:lnTo>
                      <a:pt x="422" y="325"/>
                    </a:lnTo>
                    <a:lnTo>
                      <a:pt x="425" y="310"/>
                    </a:lnTo>
                    <a:lnTo>
                      <a:pt x="426" y="294"/>
                    </a:lnTo>
                    <a:lnTo>
                      <a:pt x="427" y="278"/>
                    </a:lnTo>
                    <a:lnTo>
                      <a:pt x="427" y="258"/>
                    </a:lnTo>
                    <a:lnTo>
                      <a:pt x="405" y="258"/>
                    </a:lnTo>
                    <a:lnTo>
                      <a:pt x="394" y="260"/>
                    </a:lnTo>
                    <a:lnTo>
                      <a:pt x="383" y="260"/>
                    </a:lnTo>
                    <a:lnTo>
                      <a:pt x="373" y="258"/>
                    </a:lnTo>
                    <a:lnTo>
                      <a:pt x="368" y="253"/>
                    </a:lnTo>
                    <a:lnTo>
                      <a:pt x="368" y="212"/>
                    </a:lnTo>
                    <a:lnTo>
                      <a:pt x="369" y="201"/>
                    </a:lnTo>
                    <a:lnTo>
                      <a:pt x="373" y="193"/>
                    </a:lnTo>
                    <a:lnTo>
                      <a:pt x="427" y="193"/>
                    </a:lnTo>
                    <a:lnTo>
                      <a:pt x="427" y="126"/>
                    </a:lnTo>
                    <a:lnTo>
                      <a:pt x="394" y="124"/>
                    </a:lnTo>
                    <a:close/>
                    <a:moveTo>
                      <a:pt x="319" y="0"/>
                    </a:moveTo>
                    <a:lnTo>
                      <a:pt x="372" y="2"/>
                    </a:lnTo>
                    <a:lnTo>
                      <a:pt x="420" y="10"/>
                    </a:lnTo>
                    <a:lnTo>
                      <a:pt x="465" y="24"/>
                    </a:lnTo>
                    <a:lnTo>
                      <a:pt x="506" y="42"/>
                    </a:lnTo>
                    <a:lnTo>
                      <a:pt x="541" y="65"/>
                    </a:lnTo>
                    <a:lnTo>
                      <a:pt x="572" y="90"/>
                    </a:lnTo>
                    <a:lnTo>
                      <a:pt x="598" y="121"/>
                    </a:lnTo>
                    <a:lnTo>
                      <a:pt x="620" y="153"/>
                    </a:lnTo>
                    <a:lnTo>
                      <a:pt x="638" y="189"/>
                    </a:lnTo>
                    <a:lnTo>
                      <a:pt x="651" y="226"/>
                    </a:lnTo>
                    <a:lnTo>
                      <a:pt x="659" y="265"/>
                    </a:lnTo>
                    <a:lnTo>
                      <a:pt x="663" y="305"/>
                    </a:lnTo>
                    <a:lnTo>
                      <a:pt x="663" y="346"/>
                    </a:lnTo>
                    <a:lnTo>
                      <a:pt x="659" y="385"/>
                    </a:lnTo>
                    <a:lnTo>
                      <a:pt x="651" y="425"/>
                    </a:lnTo>
                    <a:lnTo>
                      <a:pt x="638" y="462"/>
                    </a:lnTo>
                    <a:lnTo>
                      <a:pt x="622" y="498"/>
                    </a:lnTo>
                    <a:lnTo>
                      <a:pt x="601" y="533"/>
                    </a:lnTo>
                    <a:lnTo>
                      <a:pt x="576" y="564"/>
                    </a:lnTo>
                    <a:lnTo>
                      <a:pt x="547" y="593"/>
                    </a:lnTo>
                    <a:lnTo>
                      <a:pt x="513" y="616"/>
                    </a:lnTo>
                    <a:lnTo>
                      <a:pt x="477" y="636"/>
                    </a:lnTo>
                    <a:lnTo>
                      <a:pt x="436" y="651"/>
                    </a:lnTo>
                    <a:lnTo>
                      <a:pt x="391" y="661"/>
                    </a:lnTo>
                    <a:lnTo>
                      <a:pt x="343" y="663"/>
                    </a:lnTo>
                    <a:lnTo>
                      <a:pt x="290" y="661"/>
                    </a:lnTo>
                    <a:lnTo>
                      <a:pt x="254" y="654"/>
                    </a:lnTo>
                    <a:lnTo>
                      <a:pt x="216" y="640"/>
                    </a:lnTo>
                    <a:lnTo>
                      <a:pt x="179" y="622"/>
                    </a:lnTo>
                    <a:lnTo>
                      <a:pt x="144" y="598"/>
                    </a:lnTo>
                    <a:lnTo>
                      <a:pt x="111" y="570"/>
                    </a:lnTo>
                    <a:lnTo>
                      <a:pt x="80" y="537"/>
                    </a:lnTo>
                    <a:lnTo>
                      <a:pt x="53" y="501"/>
                    </a:lnTo>
                    <a:lnTo>
                      <a:pt x="30" y="461"/>
                    </a:lnTo>
                    <a:lnTo>
                      <a:pt x="14" y="419"/>
                    </a:lnTo>
                    <a:lnTo>
                      <a:pt x="3" y="373"/>
                    </a:lnTo>
                    <a:lnTo>
                      <a:pt x="0" y="326"/>
                    </a:lnTo>
                    <a:lnTo>
                      <a:pt x="3" y="276"/>
                    </a:lnTo>
                    <a:lnTo>
                      <a:pt x="15" y="226"/>
                    </a:lnTo>
                    <a:lnTo>
                      <a:pt x="37" y="175"/>
                    </a:lnTo>
                    <a:lnTo>
                      <a:pt x="54" y="147"/>
                    </a:lnTo>
                    <a:lnTo>
                      <a:pt x="73" y="121"/>
                    </a:lnTo>
                    <a:lnTo>
                      <a:pt x="97" y="95"/>
                    </a:lnTo>
                    <a:lnTo>
                      <a:pt x="125" y="71"/>
                    </a:lnTo>
                    <a:lnTo>
                      <a:pt x="157" y="49"/>
                    </a:lnTo>
                    <a:lnTo>
                      <a:pt x="191" y="31"/>
                    </a:lnTo>
                    <a:lnTo>
                      <a:pt x="230" y="15"/>
                    </a:lnTo>
                    <a:lnTo>
                      <a:pt x="273" y="6"/>
                    </a:lnTo>
                    <a:lnTo>
                      <a:pt x="319" y="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7883008" y="5048697"/>
              <a:ext cx="571116" cy="571112"/>
              <a:chOff x="9665008" y="4780636"/>
              <a:chExt cx="279044" cy="279044"/>
            </a:xfrm>
          </p:grpSpPr>
          <p:sp>
            <p:nvSpPr>
              <p:cNvPr id="90" name="Oval 89"/>
              <p:cNvSpPr/>
              <p:nvPr userDrawn="1"/>
            </p:nvSpPr>
            <p:spPr>
              <a:xfrm>
                <a:off x="9665008" y="4780636"/>
                <a:ext cx="279044" cy="2790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kern="12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91" name="Freeform 48"/>
              <p:cNvSpPr>
                <a:spLocks/>
              </p:cNvSpPr>
              <p:nvPr userDrawn="1"/>
            </p:nvSpPr>
            <p:spPr bwMode="auto">
              <a:xfrm>
                <a:off x="9706594" y="4852691"/>
                <a:ext cx="195872" cy="134934"/>
              </a:xfrm>
              <a:custGeom>
                <a:avLst/>
                <a:gdLst>
                  <a:gd name="T0" fmla="*/ 652 w 720"/>
                  <a:gd name="T1" fmla="*/ 218 h 496"/>
                  <a:gd name="T2" fmla="*/ 688 w 720"/>
                  <a:gd name="T3" fmla="*/ 206 h 496"/>
                  <a:gd name="T4" fmla="*/ 712 w 720"/>
                  <a:gd name="T5" fmla="*/ 182 h 496"/>
                  <a:gd name="T6" fmla="*/ 700 w 720"/>
                  <a:gd name="T7" fmla="*/ 180 h 496"/>
                  <a:gd name="T8" fmla="*/ 642 w 720"/>
                  <a:gd name="T9" fmla="*/ 186 h 496"/>
                  <a:gd name="T10" fmla="*/ 628 w 720"/>
                  <a:gd name="T11" fmla="*/ 166 h 496"/>
                  <a:gd name="T12" fmla="*/ 606 w 720"/>
                  <a:gd name="T13" fmla="*/ 118 h 496"/>
                  <a:gd name="T14" fmla="*/ 548 w 720"/>
                  <a:gd name="T15" fmla="*/ 64 h 496"/>
                  <a:gd name="T16" fmla="*/ 500 w 720"/>
                  <a:gd name="T17" fmla="*/ 48 h 496"/>
                  <a:gd name="T18" fmla="*/ 476 w 720"/>
                  <a:gd name="T19" fmla="*/ 48 h 496"/>
                  <a:gd name="T20" fmla="*/ 504 w 720"/>
                  <a:gd name="T21" fmla="*/ 38 h 496"/>
                  <a:gd name="T22" fmla="*/ 534 w 720"/>
                  <a:gd name="T23" fmla="*/ 26 h 496"/>
                  <a:gd name="T24" fmla="*/ 536 w 720"/>
                  <a:gd name="T25" fmla="*/ 16 h 496"/>
                  <a:gd name="T26" fmla="*/ 524 w 720"/>
                  <a:gd name="T27" fmla="*/ 12 h 496"/>
                  <a:gd name="T28" fmla="*/ 466 w 720"/>
                  <a:gd name="T29" fmla="*/ 30 h 496"/>
                  <a:gd name="T30" fmla="*/ 490 w 720"/>
                  <a:gd name="T31" fmla="*/ 18 h 496"/>
                  <a:gd name="T32" fmla="*/ 504 w 720"/>
                  <a:gd name="T33" fmla="*/ 0 h 496"/>
                  <a:gd name="T34" fmla="*/ 474 w 720"/>
                  <a:gd name="T35" fmla="*/ 10 h 496"/>
                  <a:gd name="T36" fmla="*/ 448 w 720"/>
                  <a:gd name="T37" fmla="*/ 26 h 496"/>
                  <a:gd name="T38" fmla="*/ 460 w 720"/>
                  <a:gd name="T39" fmla="*/ 6 h 496"/>
                  <a:gd name="T40" fmla="*/ 406 w 720"/>
                  <a:gd name="T41" fmla="*/ 58 h 496"/>
                  <a:gd name="T42" fmla="*/ 368 w 720"/>
                  <a:gd name="T43" fmla="*/ 128 h 496"/>
                  <a:gd name="T44" fmla="*/ 318 w 720"/>
                  <a:gd name="T45" fmla="*/ 154 h 496"/>
                  <a:gd name="T46" fmla="*/ 292 w 720"/>
                  <a:gd name="T47" fmla="*/ 136 h 496"/>
                  <a:gd name="T48" fmla="*/ 166 w 720"/>
                  <a:gd name="T49" fmla="*/ 76 h 496"/>
                  <a:gd name="T50" fmla="*/ 108 w 720"/>
                  <a:gd name="T51" fmla="*/ 66 h 496"/>
                  <a:gd name="T52" fmla="*/ 120 w 720"/>
                  <a:gd name="T53" fmla="*/ 100 h 496"/>
                  <a:gd name="T54" fmla="*/ 152 w 720"/>
                  <a:gd name="T55" fmla="*/ 134 h 496"/>
                  <a:gd name="T56" fmla="*/ 160 w 720"/>
                  <a:gd name="T57" fmla="*/ 144 h 496"/>
                  <a:gd name="T58" fmla="*/ 124 w 720"/>
                  <a:gd name="T59" fmla="*/ 150 h 496"/>
                  <a:gd name="T60" fmla="*/ 138 w 720"/>
                  <a:gd name="T61" fmla="*/ 184 h 496"/>
                  <a:gd name="T62" fmla="*/ 170 w 720"/>
                  <a:gd name="T63" fmla="*/ 210 h 496"/>
                  <a:gd name="T64" fmla="*/ 206 w 720"/>
                  <a:gd name="T65" fmla="*/ 222 h 496"/>
                  <a:gd name="T66" fmla="*/ 166 w 720"/>
                  <a:gd name="T67" fmla="*/ 234 h 496"/>
                  <a:gd name="T68" fmla="*/ 160 w 720"/>
                  <a:gd name="T69" fmla="*/ 250 h 496"/>
                  <a:gd name="T70" fmla="*/ 186 w 720"/>
                  <a:gd name="T71" fmla="*/ 274 h 496"/>
                  <a:gd name="T72" fmla="*/ 226 w 720"/>
                  <a:gd name="T73" fmla="*/ 286 h 496"/>
                  <a:gd name="T74" fmla="*/ 236 w 720"/>
                  <a:gd name="T75" fmla="*/ 290 h 496"/>
                  <a:gd name="T76" fmla="*/ 218 w 720"/>
                  <a:gd name="T77" fmla="*/ 306 h 496"/>
                  <a:gd name="T78" fmla="*/ 216 w 720"/>
                  <a:gd name="T79" fmla="*/ 322 h 496"/>
                  <a:gd name="T80" fmla="*/ 236 w 720"/>
                  <a:gd name="T81" fmla="*/ 342 h 496"/>
                  <a:gd name="T82" fmla="*/ 268 w 720"/>
                  <a:gd name="T83" fmla="*/ 346 h 496"/>
                  <a:gd name="T84" fmla="*/ 220 w 720"/>
                  <a:gd name="T85" fmla="*/ 382 h 496"/>
                  <a:gd name="T86" fmla="*/ 168 w 720"/>
                  <a:gd name="T87" fmla="*/ 400 h 496"/>
                  <a:gd name="T88" fmla="*/ 112 w 720"/>
                  <a:gd name="T89" fmla="*/ 404 h 496"/>
                  <a:gd name="T90" fmla="*/ 60 w 720"/>
                  <a:gd name="T91" fmla="*/ 392 h 496"/>
                  <a:gd name="T92" fmla="*/ 14 w 720"/>
                  <a:gd name="T93" fmla="*/ 364 h 496"/>
                  <a:gd name="T94" fmla="*/ 18 w 720"/>
                  <a:gd name="T95" fmla="*/ 376 h 496"/>
                  <a:gd name="T96" fmla="*/ 76 w 720"/>
                  <a:gd name="T97" fmla="*/ 430 h 496"/>
                  <a:gd name="T98" fmla="*/ 144 w 720"/>
                  <a:gd name="T99" fmla="*/ 468 h 496"/>
                  <a:gd name="T100" fmla="*/ 216 w 720"/>
                  <a:gd name="T101" fmla="*/ 490 h 496"/>
                  <a:gd name="T102" fmla="*/ 290 w 720"/>
                  <a:gd name="T103" fmla="*/ 496 h 496"/>
                  <a:gd name="T104" fmla="*/ 364 w 720"/>
                  <a:gd name="T105" fmla="*/ 490 h 496"/>
                  <a:gd name="T106" fmla="*/ 434 w 720"/>
                  <a:gd name="T107" fmla="*/ 470 h 496"/>
                  <a:gd name="T108" fmla="*/ 498 w 720"/>
                  <a:gd name="T109" fmla="*/ 438 h 496"/>
                  <a:gd name="T110" fmla="*/ 554 w 720"/>
                  <a:gd name="T111" fmla="*/ 396 h 496"/>
                  <a:gd name="T112" fmla="*/ 598 w 720"/>
                  <a:gd name="T113" fmla="*/ 344 h 496"/>
                  <a:gd name="T114" fmla="*/ 628 w 720"/>
                  <a:gd name="T115" fmla="*/ 284 h 496"/>
                  <a:gd name="T116" fmla="*/ 650 w 720"/>
                  <a:gd name="T117" fmla="*/ 260 h 496"/>
                  <a:gd name="T118" fmla="*/ 688 w 720"/>
                  <a:gd name="T119" fmla="*/ 252 h 496"/>
                  <a:gd name="T120" fmla="*/ 720 w 720"/>
                  <a:gd name="T121" fmla="*/ 228 h 496"/>
                  <a:gd name="T122" fmla="*/ 678 w 720"/>
                  <a:gd name="T123" fmla="*/ 230 h 496"/>
                  <a:gd name="T124" fmla="*/ 638 w 720"/>
                  <a:gd name="T125" fmla="*/ 220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20" h="496">
                    <a:moveTo>
                      <a:pt x="638" y="220"/>
                    </a:moveTo>
                    <a:lnTo>
                      <a:pt x="638" y="220"/>
                    </a:lnTo>
                    <a:lnTo>
                      <a:pt x="652" y="218"/>
                    </a:lnTo>
                    <a:lnTo>
                      <a:pt x="666" y="216"/>
                    </a:lnTo>
                    <a:lnTo>
                      <a:pt x="678" y="210"/>
                    </a:lnTo>
                    <a:lnTo>
                      <a:pt x="688" y="206"/>
                    </a:lnTo>
                    <a:lnTo>
                      <a:pt x="698" y="198"/>
                    </a:lnTo>
                    <a:lnTo>
                      <a:pt x="706" y="192"/>
                    </a:lnTo>
                    <a:lnTo>
                      <a:pt x="712" y="182"/>
                    </a:lnTo>
                    <a:lnTo>
                      <a:pt x="716" y="174"/>
                    </a:lnTo>
                    <a:lnTo>
                      <a:pt x="716" y="174"/>
                    </a:lnTo>
                    <a:lnTo>
                      <a:pt x="700" y="180"/>
                    </a:lnTo>
                    <a:lnTo>
                      <a:pt x="678" y="186"/>
                    </a:lnTo>
                    <a:lnTo>
                      <a:pt x="654" y="186"/>
                    </a:lnTo>
                    <a:lnTo>
                      <a:pt x="642" y="186"/>
                    </a:lnTo>
                    <a:lnTo>
                      <a:pt x="632" y="184"/>
                    </a:lnTo>
                    <a:lnTo>
                      <a:pt x="632" y="184"/>
                    </a:lnTo>
                    <a:lnTo>
                      <a:pt x="628" y="166"/>
                    </a:lnTo>
                    <a:lnTo>
                      <a:pt x="628" y="166"/>
                    </a:lnTo>
                    <a:lnTo>
                      <a:pt x="618" y="142"/>
                    </a:lnTo>
                    <a:lnTo>
                      <a:pt x="606" y="118"/>
                    </a:lnTo>
                    <a:lnTo>
                      <a:pt x="590" y="96"/>
                    </a:lnTo>
                    <a:lnTo>
                      <a:pt x="570" y="78"/>
                    </a:lnTo>
                    <a:lnTo>
                      <a:pt x="548" y="64"/>
                    </a:lnTo>
                    <a:lnTo>
                      <a:pt x="526" y="54"/>
                    </a:lnTo>
                    <a:lnTo>
                      <a:pt x="514" y="50"/>
                    </a:lnTo>
                    <a:lnTo>
                      <a:pt x="500" y="48"/>
                    </a:lnTo>
                    <a:lnTo>
                      <a:pt x="488" y="46"/>
                    </a:lnTo>
                    <a:lnTo>
                      <a:pt x="476" y="48"/>
                    </a:lnTo>
                    <a:lnTo>
                      <a:pt x="476" y="48"/>
                    </a:lnTo>
                    <a:lnTo>
                      <a:pt x="492" y="42"/>
                    </a:lnTo>
                    <a:lnTo>
                      <a:pt x="492" y="42"/>
                    </a:lnTo>
                    <a:lnTo>
                      <a:pt x="504" y="38"/>
                    </a:lnTo>
                    <a:lnTo>
                      <a:pt x="520" y="34"/>
                    </a:lnTo>
                    <a:lnTo>
                      <a:pt x="528" y="30"/>
                    </a:lnTo>
                    <a:lnTo>
                      <a:pt x="534" y="26"/>
                    </a:lnTo>
                    <a:lnTo>
                      <a:pt x="538" y="22"/>
                    </a:lnTo>
                    <a:lnTo>
                      <a:pt x="536" y="16"/>
                    </a:lnTo>
                    <a:lnTo>
                      <a:pt x="536" y="16"/>
                    </a:lnTo>
                    <a:lnTo>
                      <a:pt x="536" y="14"/>
                    </a:lnTo>
                    <a:lnTo>
                      <a:pt x="532" y="12"/>
                    </a:lnTo>
                    <a:lnTo>
                      <a:pt x="524" y="12"/>
                    </a:lnTo>
                    <a:lnTo>
                      <a:pt x="514" y="14"/>
                    </a:lnTo>
                    <a:lnTo>
                      <a:pt x="504" y="16"/>
                    </a:lnTo>
                    <a:lnTo>
                      <a:pt x="466" y="30"/>
                    </a:lnTo>
                    <a:lnTo>
                      <a:pt x="466" y="30"/>
                    </a:lnTo>
                    <a:lnTo>
                      <a:pt x="478" y="24"/>
                    </a:lnTo>
                    <a:lnTo>
                      <a:pt x="490" y="18"/>
                    </a:lnTo>
                    <a:lnTo>
                      <a:pt x="500" y="10"/>
                    </a:lnTo>
                    <a:lnTo>
                      <a:pt x="504" y="6"/>
                    </a:lnTo>
                    <a:lnTo>
                      <a:pt x="504" y="0"/>
                    </a:lnTo>
                    <a:lnTo>
                      <a:pt x="504" y="0"/>
                    </a:lnTo>
                    <a:lnTo>
                      <a:pt x="490" y="4"/>
                    </a:lnTo>
                    <a:lnTo>
                      <a:pt x="474" y="10"/>
                    </a:lnTo>
                    <a:lnTo>
                      <a:pt x="462" y="16"/>
                    </a:lnTo>
                    <a:lnTo>
                      <a:pt x="448" y="26"/>
                    </a:lnTo>
                    <a:lnTo>
                      <a:pt x="448" y="26"/>
                    </a:lnTo>
                    <a:lnTo>
                      <a:pt x="456" y="16"/>
                    </a:lnTo>
                    <a:lnTo>
                      <a:pt x="460" y="6"/>
                    </a:lnTo>
                    <a:lnTo>
                      <a:pt x="460" y="6"/>
                    </a:lnTo>
                    <a:lnTo>
                      <a:pt x="440" y="20"/>
                    </a:lnTo>
                    <a:lnTo>
                      <a:pt x="422" y="38"/>
                    </a:lnTo>
                    <a:lnTo>
                      <a:pt x="406" y="58"/>
                    </a:lnTo>
                    <a:lnTo>
                      <a:pt x="392" y="80"/>
                    </a:lnTo>
                    <a:lnTo>
                      <a:pt x="380" y="104"/>
                    </a:lnTo>
                    <a:lnTo>
                      <a:pt x="368" y="128"/>
                    </a:lnTo>
                    <a:lnTo>
                      <a:pt x="346" y="180"/>
                    </a:lnTo>
                    <a:lnTo>
                      <a:pt x="346" y="180"/>
                    </a:lnTo>
                    <a:lnTo>
                      <a:pt x="318" y="154"/>
                    </a:lnTo>
                    <a:lnTo>
                      <a:pt x="304" y="144"/>
                    </a:lnTo>
                    <a:lnTo>
                      <a:pt x="292" y="136"/>
                    </a:lnTo>
                    <a:lnTo>
                      <a:pt x="292" y="136"/>
                    </a:lnTo>
                    <a:lnTo>
                      <a:pt x="256" y="116"/>
                    </a:lnTo>
                    <a:lnTo>
                      <a:pt x="214" y="98"/>
                    </a:lnTo>
                    <a:lnTo>
                      <a:pt x="166" y="76"/>
                    </a:lnTo>
                    <a:lnTo>
                      <a:pt x="108" y="54"/>
                    </a:lnTo>
                    <a:lnTo>
                      <a:pt x="108" y="54"/>
                    </a:lnTo>
                    <a:lnTo>
                      <a:pt x="108" y="66"/>
                    </a:lnTo>
                    <a:lnTo>
                      <a:pt x="110" y="76"/>
                    </a:lnTo>
                    <a:lnTo>
                      <a:pt x="114" y="88"/>
                    </a:lnTo>
                    <a:lnTo>
                      <a:pt x="120" y="100"/>
                    </a:lnTo>
                    <a:lnTo>
                      <a:pt x="128" y="112"/>
                    </a:lnTo>
                    <a:lnTo>
                      <a:pt x="138" y="124"/>
                    </a:lnTo>
                    <a:lnTo>
                      <a:pt x="152" y="134"/>
                    </a:lnTo>
                    <a:lnTo>
                      <a:pt x="170" y="144"/>
                    </a:lnTo>
                    <a:lnTo>
                      <a:pt x="170" y="144"/>
                    </a:lnTo>
                    <a:lnTo>
                      <a:pt x="160" y="144"/>
                    </a:lnTo>
                    <a:lnTo>
                      <a:pt x="148" y="146"/>
                    </a:lnTo>
                    <a:lnTo>
                      <a:pt x="124" y="150"/>
                    </a:lnTo>
                    <a:lnTo>
                      <a:pt x="124" y="150"/>
                    </a:lnTo>
                    <a:lnTo>
                      <a:pt x="128" y="162"/>
                    </a:lnTo>
                    <a:lnTo>
                      <a:pt x="132" y="172"/>
                    </a:lnTo>
                    <a:lnTo>
                      <a:pt x="138" y="184"/>
                    </a:lnTo>
                    <a:lnTo>
                      <a:pt x="146" y="194"/>
                    </a:lnTo>
                    <a:lnTo>
                      <a:pt x="158" y="202"/>
                    </a:lnTo>
                    <a:lnTo>
                      <a:pt x="170" y="210"/>
                    </a:lnTo>
                    <a:lnTo>
                      <a:pt x="186" y="216"/>
                    </a:lnTo>
                    <a:lnTo>
                      <a:pt x="206" y="222"/>
                    </a:lnTo>
                    <a:lnTo>
                      <a:pt x="206" y="222"/>
                    </a:lnTo>
                    <a:lnTo>
                      <a:pt x="188" y="224"/>
                    </a:lnTo>
                    <a:lnTo>
                      <a:pt x="176" y="228"/>
                    </a:lnTo>
                    <a:lnTo>
                      <a:pt x="166" y="234"/>
                    </a:lnTo>
                    <a:lnTo>
                      <a:pt x="156" y="242"/>
                    </a:lnTo>
                    <a:lnTo>
                      <a:pt x="156" y="242"/>
                    </a:lnTo>
                    <a:lnTo>
                      <a:pt x="160" y="250"/>
                    </a:lnTo>
                    <a:lnTo>
                      <a:pt x="168" y="258"/>
                    </a:lnTo>
                    <a:lnTo>
                      <a:pt x="176" y="266"/>
                    </a:lnTo>
                    <a:lnTo>
                      <a:pt x="186" y="274"/>
                    </a:lnTo>
                    <a:lnTo>
                      <a:pt x="198" y="280"/>
                    </a:lnTo>
                    <a:lnTo>
                      <a:pt x="212" y="284"/>
                    </a:lnTo>
                    <a:lnTo>
                      <a:pt x="226" y="286"/>
                    </a:lnTo>
                    <a:lnTo>
                      <a:pt x="244" y="284"/>
                    </a:lnTo>
                    <a:lnTo>
                      <a:pt x="244" y="284"/>
                    </a:lnTo>
                    <a:lnTo>
                      <a:pt x="236" y="290"/>
                    </a:lnTo>
                    <a:lnTo>
                      <a:pt x="228" y="294"/>
                    </a:lnTo>
                    <a:lnTo>
                      <a:pt x="222" y="300"/>
                    </a:lnTo>
                    <a:lnTo>
                      <a:pt x="218" y="306"/>
                    </a:lnTo>
                    <a:lnTo>
                      <a:pt x="216" y="310"/>
                    </a:lnTo>
                    <a:lnTo>
                      <a:pt x="216" y="316"/>
                    </a:lnTo>
                    <a:lnTo>
                      <a:pt x="216" y="322"/>
                    </a:lnTo>
                    <a:lnTo>
                      <a:pt x="218" y="326"/>
                    </a:lnTo>
                    <a:lnTo>
                      <a:pt x="226" y="336"/>
                    </a:lnTo>
                    <a:lnTo>
                      <a:pt x="236" y="342"/>
                    </a:lnTo>
                    <a:lnTo>
                      <a:pt x="250" y="346"/>
                    </a:lnTo>
                    <a:lnTo>
                      <a:pt x="268" y="346"/>
                    </a:lnTo>
                    <a:lnTo>
                      <a:pt x="268" y="346"/>
                    </a:lnTo>
                    <a:lnTo>
                      <a:pt x="252" y="360"/>
                    </a:lnTo>
                    <a:lnTo>
                      <a:pt x="236" y="372"/>
                    </a:lnTo>
                    <a:lnTo>
                      <a:pt x="220" y="382"/>
                    </a:lnTo>
                    <a:lnTo>
                      <a:pt x="202" y="390"/>
                    </a:lnTo>
                    <a:lnTo>
                      <a:pt x="186" y="396"/>
                    </a:lnTo>
                    <a:lnTo>
                      <a:pt x="168" y="400"/>
                    </a:lnTo>
                    <a:lnTo>
                      <a:pt x="150" y="404"/>
                    </a:lnTo>
                    <a:lnTo>
                      <a:pt x="130" y="404"/>
                    </a:lnTo>
                    <a:lnTo>
                      <a:pt x="112" y="404"/>
                    </a:lnTo>
                    <a:lnTo>
                      <a:pt x="94" y="400"/>
                    </a:lnTo>
                    <a:lnTo>
                      <a:pt x="78" y="396"/>
                    </a:lnTo>
                    <a:lnTo>
                      <a:pt x="60" y="392"/>
                    </a:lnTo>
                    <a:lnTo>
                      <a:pt x="44" y="384"/>
                    </a:lnTo>
                    <a:lnTo>
                      <a:pt x="28" y="376"/>
                    </a:lnTo>
                    <a:lnTo>
                      <a:pt x="14" y="364"/>
                    </a:lnTo>
                    <a:lnTo>
                      <a:pt x="0" y="354"/>
                    </a:lnTo>
                    <a:lnTo>
                      <a:pt x="0" y="354"/>
                    </a:lnTo>
                    <a:lnTo>
                      <a:pt x="18" y="376"/>
                    </a:lnTo>
                    <a:lnTo>
                      <a:pt x="36" y="396"/>
                    </a:lnTo>
                    <a:lnTo>
                      <a:pt x="56" y="414"/>
                    </a:lnTo>
                    <a:lnTo>
                      <a:pt x="76" y="430"/>
                    </a:lnTo>
                    <a:lnTo>
                      <a:pt x="98" y="444"/>
                    </a:lnTo>
                    <a:lnTo>
                      <a:pt x="120" y="456"/>
                    </a:lnTo>
                    <a:lnTo>
                      <a:pt x="144" y="468"/>
                    </a:lnTo>
                    <a:lnTo>
                      <a:pt x="168" y="476"/>
                    </a:lnTo>
                    <a:lnTo>
                      <a:pt x="192" y="484"/>
                    </a:lnTo>
                    <a:lnTo>
                      <a:pt x="216" y="490"/>
                    </a:lnTo>
                    <a:lnTo>
                      <a:pt x="240" y="494"/>
                    </a:lnTo>
                    <a:lnTo>
                      <a:pt x="264" y="496"/>
                    </a:lnTo>
                    <a:lnTo>
                      <a:pt x="290" y="496"/>
                    </a:lnTo>
                    <a:lnTo>
                      <a:pt x="314" y="496"/>
                    </a:lnTo>
                    <a:lnTo>
                      <a:pt x="338" y="492"/>
                    </a:lnTo>
                    <a:lnTo>
                      <a:pt x="364" y="490"/>
                    </a:lnTo>
                    <a:lnTo>
                      <a:pt x="386" y="484"/>
                    </a:lnTo>
                    <a:lnTo>
                      <a:pt x="410" y="478"/>
                    </a:lnTo>
                    <a:lnTo>
                      <a:pt x="434" y="470"/>
                    </a:lnTo>
                    <a:lnTo>
                      <a:pt x="456" y="460"/>
                    </a:lnTo>
                    <a:lnTo>
                      <a:pt x="476" y="450"/>
                    </a:lnTo>
                    <a:lnTo>
                      <a:pt x="498" y="438"/>
                    </a:lnTo>
                    <a:lnTo>
                      <a:pt x="518" y="424"/>
                    </a:lnTo>
                    <a:lnTo>
                      <a:pt x="536" y="410"/>
                    </a:lnTo>
                    <a:lnTo>
                      <a:pt x="554" y="396"/>
                    </a:lnTo>
                    <a:lnTo>
                      <a:pt x="570" y="380"/>
                    </a:lnTo>
                    <a:lnTo>
                      <a:pt x="584" y="362"/>
                    </a:lnTo>
                    <a:lnTo>
                      <a:pt x="598" y="344"/>
                    </a:lnTo>
                    <a:lnTo>
                      <a:pt x="610" y="324"/>
                    </a:lnTo>
                    <a:lnTo>
                      <a:pt x="620" y="304"/>
                    </a:lnTo>
                    <a:lnTo>
                      <a:pt x="628" y="284"/>
                    </a:lnTo>
                    <a:lnTo>
                      <a:pt x="634" y="262"/>
                    </a:lnTo>
                    <a:lnTo>
                      <a:pt x="634" y="262"/>
                    </a:lnTo>
                    <a:lnTo>
                      <a:pt x="650" y="260"/>
                    </a:lnTo>
                    <a:lnTo>
                      <a:pt x="664" y="258"/>
                    </a:lnTo>
                    <a:lnTo>
                      <a:pt x="676" y="256"/>
                    </a:lnTo>
                    <a:lnTo>
                      <a:pt x="688" y="252"/>
                    </a:lnTo>
                    <a:lnTo>
                      <a:pt x="698" y="246"/>
                    </a:lnTo>
                    <a:lnTo>
                      <a:pt x="706" y="242"/>
                    </a:lnTo>
                    <a:lnTo>
                      <a:pt x="720" y="228"/>
                    </a:lnTo>
                    <a:lnTo>
                      <a:pt x="720" y="228"/>
                    </a:lnTo>
                    <a:lnTo>
                      <a:pt x="700" y="230"/>
                    </a:lnTo>
                    <a:lnTo>
                      <a:pt x="678" y="230"/>
                    </a:lnTo>
                    <a:lnTo>
                      <a:pt x="656" y="226"/>
                    </a:lnTo>
                    <a:lnTo>
                      <a:pt x="638" y="220"/>
                    </a:lnTo>
                    <a:lnTo>
                      <a:pt x="638" y="22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4" name="Group 83"/>
            <p:cNvGrpSpPr/>
            <p:nvPr/>
          </p:nvGrpSpPr>
          <p:grpSpPr>
            <a:xfrm>
              <a:off x="9357564" y="5048697"/>
              <a:ext cx="571116" cy="571112"/>
              <a:chOff x="10309320" y="4780636"/>
              <a:chExt cx="279044" cy="279044"/>
            </a:xfrm>
          </p:grpSpPr>
          <p:sp>
            <p:nvSpPr>
              <p:cNvPr id="88" name="Oval 87"/>
              <p:cNvSpPr/>
              <p:nvPr userDrawn="1"/>
            </p:nvSpPr>
            <p:spPr>
              <a:xfrm>
                <a:off x="10309320" y="4780636"/>
                <a:ext cx="279044" cy="2790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kern="12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89" name="Freeform 626"/>
              <p:cNvSpPr>
                <a:spLocks noEditPoints="1"/>
              </p:cNvSpPr>
              <p:nvPr userDrawn="1"/>
            </p:nvSpPr>
            <p:spPr bwMode="auto">
              <a:xfrm>
                <a:off x="10377033" y="4848291"/>
                <a:ext cx="143618" cy="143734"/>
              </a:xfrm>
              <a:custGeom>
                <a:avLst/>
                <a:gdLst>
                  <a:gd name="T0" fmla="*/ 766 w 2492"/>
                  <a:gd name="T1" fmla="*/ 2115 h 2494"/>
                  <a:gd name="T2" fmla="*/ 1669 w 2492"/>
                  <a:gd name="T3" fmla="*/ 932 h 2494"/>
                  <a:gd name="T4" fmla="*/ 1524 w 2492"/>
                  <a:gd name="T5" fmla="*/ 957 h 2494"/>
                  <a:gd name="T6" fmla="*/ 1402 w 2492"/>
                  <a:gd name="T7" fmla="*/ 1045 h 2494"/>
                  <a:gd name="T8" fmla="*/ 1362 w 2492"/>
                  <a:gd name="T9" fmla="*/ 1094 h 2494"/>
                  <a:gd name="T10" fmla="*/ 1349 w 2492"/>
                  <a:gd name="T11" fmla="*/ 1104 h 2494"/>
                  <a:gd name="T12" fmla="*/ 1344 w 2492"/>
                  <a:gd name="T13" fmla="*/ 1005 h 2494"/>
                  <a:gd name="T14" fmla="*/ 953 w 2492"/>
                  <a:gd name="T15" fmla="*/ 2115 h 2494"/>
                  <a:gd name="T16" fmla="*/ 1346 w 2492"/>
                  <a:gd name="T17" fmla="*/ 2050 h 2494"/>
                  <a:gd name="T18" fmla="*/ 1351 w 2492"/>
                  <a:gd name="T19" fmla="*/ 1442 h 2494"/>
                  <a:gd name="T20" fmla="*/ 1381 w 2492"/>
                  <a:gd name="T21" fmla="*/ 1333 h 2494"/>
                  <a:gd name="T22" fmla="*/ 1451 w 2492"/>
                  <a:gd name="T23" fmla="*/ 1255 h 2494"/>
                  <a:gd name="T24" fmla="*/ 1551 w 2492"/>
                  <a:gd name="T25" fmla="*/ 1232 h 2494"/>
                  <a:gd name="T26" fmla="*/ 1648 w 2492"/>
                  <a:gd name="T27" fmla="*/ 1264 h 2494"/>
                  <a:gd name="T28" fmla="*/ 1704 w 2492"/>
                  <a:gd name="T29" fmla="*/ 1353 h 2494"/>
                  <a:gd name="T30" fmla="*/ 1719 w 2492"/>
                  <a:gd name="T31" fmla="*/ 1516 h 2494"/>
                  <a:gd name="T32" fmla="*/ 2110 w 2492"/>
                  <a:gd name="T33" fmla="*/ 2115 h 2494"/>
                  <a:gd name="T34" fmla="*/ 2113 w 2492"/>
                  <a:gd name="T35" fmla="*/ 1761 h 2494"/>
                  <a:gd name="T36" fmla="*/ 2099 w 2492"/>
                  <a:gd name="T37" fmla="*/ 1312 h 2494"/>
                  <a:gd name="T38" fmla="*/ 2052 w 2492"/>
                  <a:gd name="T39" fmla="*/ 1147 h 2494"/>
                  <a:gd name="T40" fmla="*/ 1963 w 2492"/>
                  <a:gd name="T41" fmla="*/ 1029 h 2494"/>
                  <a:gd name="T42" fmla="*/ 1829 w 2492"/>
                  <a:gd name="T43" fmla="*/ 956 h 2494"/>
                  <a:gd name="T44" fmla="*/ 1669 w 2492"/>
                  <a:gd name="T45" fmla="*/ 932 h 2494"/>
                  <a:gd name="T46" fmla="*/ 483 w 2492"/>
                  <a:gd name="T47" fmla="*/ 426 h 2494"/>
                  <a:gd name="T48" fmla="*/ 391 w 2492"/>
                  <a:gd name="T49" fmla="*/ 496 h 2494"/>
                  <a:gd name="T50" fmla="*/ 356 w 2492"/>
                  <a:gd name="T51" fmla="*/ 610 h 2494"/>
                  <a:gd name="T52" fmla="*/ 391 w 2492"/>
                  <a:gd name="T53" fmla="*/ 722 h 2494"/>
                  <a:gd name="T54" fmla="*/ 481 w 2492"/>
                  <a:gd name="T55" fmla="*/ 792 h 2494"/>
                  <a:gd name="T56" fmla="*/ 610 w 2492"/>
                  <a:gd name="T57" fmla="*/ 803 h 2494"/>
                  <a:gd name="T58" fmla="*/ 718 w 2492"/>
                  <a:gd name="T59" fmla="*/ 752 h 2494"/>
                  <a:gd name="T60" fmla="*/ 775 w 2492"/>
                  <a:gd name="T61" fmla="*/ 652 h 2494"/>
                  <a:gd name="T62" fmla="*/ 764 w 2492"/>
                  <a:gd name="T63" fmla="*/ 531 h 2494"/>
                  <a:gd name="T64" fmla="*/ 690 w 2492"/>
                  <a:gd name="T65" fmla="*/ 443 h 2494"/>
                  <a:gd name="T66" fmla="*/ 569 w 2492"/>
                  <a:gd name="T67" fmla="*/ 412 h 2494"/>
                  <a:gd name="T68" fmla="*/ 2071 w 2492"/>
                  <a:gd name="T69" fmla="*/ 3 h 2494"/>
                  <a:gd name="T70" fmla="*/ 2144 w 2492"/>
                  <a:gd name="T71" fmla="*/ 20 h 2494"/>
                  <a:gd name="T72" fmla="*/ 2296 w 2492"/>
                  <a:gd name="T73" fmla="*/ 90 h 2494"/>
                  <a:gd name="T74" fmla="*/ 2409 w 2492"/>
                  <a:gd name="T75" fmla="*/ 211 h 2494"/>
                  <a:gd name="T76" fmla="*/ 2468 w 2492"/>
                  <a:gd name="T77" fmla="*/ 345 h 2494"/>
                  <a:gd name="T78" fmla="*/ 2492 w 2492"/>
                  <a:gd name="T79" fmla="*/ 2064 h 2494"/>
                  <a:gd name="T80" fmla="*/ 2482 w 2492"/>
                  <a:gd name="T81" fmla="*/ 2087 h 2494"/>
                  <a:gd name="T82" fmla="*/ 2430 w 2492"/>
                  <a:gd name="T83" fmla="*/ 2252 h 2494"/>
                  <a:gd name="T84" fmla="*/ 2326 w 2492"/>
                  <a:gd name="T85" fmla="*/ 2379 h 2494"/>
                  <a:gd name="T86" fmla="*/ 2188 w 2492"/>
                  <a:gd name="T87" fmla="*/ 2457 h 2494"/>
                  <a:gd name="T88" fmla="*/ 2063 w 2492"/>
                  <a:gd name="T89" fmla="*/ 2494 h 2494"/>
                  <a:gd name="T90" fmla="*/ 413 w 2492"/>
                  <a:gd name="T91" fmla="*/ 2488 h 2494"/>
                  <a:gd name="T92" fmla="*/ 292 w 2492"/>
                  <a:gd name="T93" fmla="*/ 2456 h 2494"/>
                  <a:gd name="T94" fmla="*/ 153 w 2492"/>
                  <a:gd name="T95" fmla="*/ 2368 h 2494"/>
                  <a:gd name="T96" fmla="*/ 52 w 2492"/>
                  <a:gd name="T97" fmla="*/ 2230 h 2494"/>
                  <a:gd name="T98" fmla="*/ 11 w 2492"/>
                  <a:gd name="T99" fmla="*/ 2107 h 2494"/>
                  <a:gd name="T100" fmla="*/ 3 w 2492"/>
                  <a:gd name="T101" fmla="*/ 421 h 2494"/>
                  <a:gd name="T102" fmla="*/ 19 w 2492"/>
                  <a:gd name="T103" fmla="*/ 348 h 2494"/>
                  <a:gd name="T104" fmla="*/ 89 w 2492"/>
                  <a:gd name="T105" fmla="*/ 195 h 2494"/>
                  <a:gd name="T106" fmla="*/ 211 w 2492"/>
                  <a:gd name="T107" fmla="*/ 81 h 2494"/>
                  <a:gd name="T108" fmla="*/ 345 w 2492"/>
                  <a:gd name="T109" fmla="*/ 23 h 2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492" h="2494">
                    <a:moveTo>
                      <a:pt x="383" y="959"/>
                    </a:moveTo>
                    <a:lnTo>
                      <a:pt x="383" y="2115"/>
                    </a:lnTo>
                    <a:lnTo>
                      <a:pt x="766" y="2115"/>
                    </a:lnTo>
                    <a:lnTo>
                      <a:pt x="766" y="959"/>
                    </a:lnTo>
                    <a:lnTo>
                      <a:pt x="383" y="959"/>
                    </a:lnTo>
                    <a:close/>
                    <a:moveTo>
                      <a:pt x="1669" y="932"/>
                    </a:moveTo>
                    <a:lnTo>
                      <a:pt x="1619" y="935"/>
                    </a:lnTo>
                    <a:lnTo>
                      <a:pt x="1570" y="943"/>
                    </a:lnTo>
                    <a:lnTo>
                      <a:pt x="1524" y="957"/>
                    </a:lnTo>
                    <a:lnTo>
                      <a:pt x="1481" y="980"/>
                    </a:lnTo>
                    <a:lnTo>
                      <a:pt x="1440" y="1008"/>
                    </a:lnTo>
                    <a:lnTo>
                      <a:pt x="1402" y="1045"/>
                    </a:lnTo>
                    <a:lnTo>
                      <a:pt x="1367" y="1089"/>
                    </a:lnTo>
                    <a:lnTo>
                      <a:pt x="1363" y="1091"/>
                    </a:lnTo>
                    <a:lnTo>
                      <a:pt x="1362" y="1094"/>
                    </a:lnTo>
                    <a:lnTo>
                      <a:pt x="1359" y="1096"/>
                    </a:lnTo>
                    <a:lnTo>
                      <a:pt x="1355" y="1100"/>
                    </a:lnTo>
                    <a:lnTo>
                      <a:pt x="1349" y="1104"/>
                    </a:lnTo>
                    <a:lnTo>
                      <a:pt x="1344" y="1110"/>
                    </a:lnTo>
                    <a:lnTo>
                      <a:pt x="1344" y="1056"/>
                    </a:lnTo>
                    <a:lnTo>
                      <a:pt x="1344" y="1005"/>
                    </a:lnTo>
                    <a:lnTo>
                      <a:pt x="1344" y="959"/>
                    </a:lnTo>
                    <a:lnTo>
                      <a:pt x="953" y="959"/>
                    </a:lnTo>
                    <a:lnTo>
                      <a:pt x="953" y="2115"/>
                    </a:lnTo>
                    <a:lnTo>
                      <a:pt x="1346" y="2115"/>
                    </a:lnTo>
                    <a:lnTo>
                      <a:pt x="1346" y="2080"/>
                    </a:lnTo>
                    <a:lnTo>
                      <a:pt x="1346" y="2050"/>
                    </a:lnTo>
                    <a:lnTo>
                      <a:pt x="1346" y="1765"/>
                    </a:lnTo>
                    <a:lnTo>
                      <a:pt x="1348" y="1481"/>
                    </a:lnTo>
                    <a:lnTo>
                      <a:pt x="1351" y="1442"/>
                    </a:lnTo>
                    <a:lnTo>
                      <a:pt x="1357" y="1404"/>
                    </a:lnTo>
                    <a:lnTo>
                      <a:pt x="1367" y="1368"/>
                    </a:lnTo>
                    <a:lnTo>
                      <a:pt x="1381" y="1333"/>
                    </a:lnTo>
                    <a:lnTo>
                      <a:pt x="1400" y="1301"/>
                    </a:lnTo>
                    <a:lnTo>
                      <a:pt x="1424" y="1275"/>
                    </a:lnTo>
                    <a:lnTo>
                      <a:pt x="1451" y="1255"/>
                    </a:lnTo>
                    <a:lnTo>
                      <a:pt x="1481" y="1242"/>
                    </a:lnTo>
                    <a:lnTo>
                      <a:pt x="1514" y="1234"/>
                    </a:lnTo>
                    <a:lnTo>
                      <a:pt x="1551" y="1232"/>
                    </a:lnTo>
                    <a:lnTo>
                      <a:pt x="1589" y="1237"/>
                    </a:lnTo>
                    <a:lnTo>
                      <a:pt x="1621" y="1247"/>
                    </a:lnTo>
                    <a:lnTo>
                      <a:pt x="1648" y="1264"/>
                    </a:lnTo>
                    <a:lnTo>
                      <a:pt x="1672" y="1288"/>
                    </a:lnTo>
                    <a:lnTo>
                      <a:pt x="1689" y="1317"/>
                    </a:lnTo>
                    <a:lnTo>
                      <a:pt x="1704" y="1353"/>
                    </a:lnTo>
                    <a:lnTo>
                      <a:pt x="1711" y="1395"/>
                    </a:lnTo>
                    <a:lnTo>
                      <a:pt x="1718" y="1455"/>
                    </a:lnTo>
                    <a:lnTo>
                      <a:pt x="1719" y="1516"/>
                    </a:lnTo>
                    <a:lnTo>
                      <a:pt x="1721" y="2061"/>
                    </a:lnTo>
                    <a:lnTo>
                      <a:pt x="1721" y="2115"/>
                    </a:lnTo>
                    <a:lnTo>
                      <a:pt x="2110" y="2115"/>
                    </a:lnTo>
                    <a:lnTo>
                      <a:pt x="2112" y="2096"/>
                    </a:lnTo>
                    <a:lnTo>
                      <a:pt x="2112" y="2079"/>
                    </a:lnTo>
                    <a:lnTo>
                      <a:pt x="2113" y="1761"/>
                    </a:lnTo>
                    <a:lnTo>
                      <a:pt x="2112" y="1441"/>
                    </a:lnTo>
                    <a:lnTo>
                      <a:pt x="2109" y="1377"/>
                    </a:lnTo>
                    <a:lnTo>
                      <a:pt x="2099" y="1312"/>
                    </a:lnTo>
                    <a:lnTo>
                      <a:pt x="2086" y="1250"/>
                    </a:lnTo>
                    <a:lnTo>
                      <a:pt x="2072" y="1196"/>
                    </a:lnTo>
                    <a:lnTo>
                      <a:pt x="2052" y="1147"/>
                    </a:lnTo>
                    <a:lnTo>
                      <a:pt x="2026" y="1102"/>
                    </a:lnTo>
                    <a:lnTo>
                      <a:pt x="1996" y="1062"/>
                    </a:lnTo>
                    <a:lnTo>
                      <a:pt x="1963" y="1029"/>
                    </a:lnTo>
                    <a:lnTo>
                      <a:pt x="1923" y="999"/>
                    </a:lnTo>
                    <a:lnTo>
                      <a:pt x="1878" y="975"/>
                    </a:lnTo>
                    <a:lnTo>
                      <a:pt x="1829" y="956"/>
                    </a:lnTo>
                    <a:lnTo>
                      <a:pt x="1773" y="943"/>
                    </a:lnTo>
                    <a:lnTo>
                      <a:pt x="1721" y="935"/>
                    </a:lnTo>
                    <a:lnTo>
                      <a:pt x="1669" y="932"/>
                    </a:lnTo>
                    <a:close/>
                    <a:moveTo>
                      <a:pt x="569" y="412"/>
                    </a:moveTo>
                    <a:lnTo>
                      <a:pt x="524" y="415"/>
                    </a:lnTo>
                    <a:lnTo>
                      <a:pt x="483" y="426"/>
                    </a:lnTo>
                    <a:lnTo>
                      <a:pt x="447" y="443"/>
                    </a:lnTo>
                    <a:lnTo>
                      <a:pt x="416" y="467"/>
                    </a:lnTo>
                    <a:lnTo>
                      <a:pt x="391" y="496"/>
                    </a:lnTo>
                    <a:lnTo>
                      <a:pt x="372" y="531"/>
                    </a:lnTo>
                    <a:lnTo>
                      <a:pt x="361" y="569"/>
                    </a:lnTo>
                    <a:lnTo>
                      <a:pt x="356" y="610"/>
                    </a:lnTo>
                    <a:lnTo>
                      <a:pt x="361" y="652"/>
                    </a:lnTo>
                    <a:lnTo>
                      <a:pt x="372" y="688"/>
                    </a:lnTo>
                    <a:lnTo>
                      <a:pt x="391" y="722"/>
                    </a:lnTo>
                    <a:lnTo>
                      <a:pt x="415" y="750"/>
                    </a:lnTo>
                    <a:lnTo>
                      <a:pt x="447" y="774"/>
                    </a:lnTo>
                    <a:lnTo>
                      <a:pt x="481" y="792"/>
                    </a:lnTo>
                    <a:lnTo>
                      <a:pt x="521" y="803"/>
                    </a:lnTo>
                    <a:lnTo>
                      <a:pt x="566" y="808"/>
                    </a:lnTo>
                    <a:lnTo>
                      <a:pt x="610" y="803"/>
                    </a:lnTo>
                    <a:lnTo>
                      <a:pt x="652" y="793"/>
                    </a:lnTo>
                    <a:lnTo>
                      <a:pt x="688" y="776"/>
                    </a:lnTo>
                    <a:lnTo>
                      <a:pt x="718" y="752"/>
                    </a:lnTo>
                    <a:lnTo>
                      <a:pt x="745" y="723"/>
                    </a:lnTo>
                    <a:lnTo>
                      <a:pt x="764" y="690"/>
                    </a:lnTo>
                    <a:lnTo>
                      <a:pt x="775" y="652"/>
                    </a:lnTo>
                    <a:lnTo>
                      <a:pt x="780" y="610"/>
                    </a:lnTo>
                    <a:lnTo>
                      <a:pt x="775" y="569"/>
                    </a:lnTo>
                    <a:lnTo>
                      <a:pt x="764" y="531"/>
                    </a:lnTo>
                    <a:lnTo>
                      <a:pt x="745" y="496"/>
                    </a:lnTo>
                    <a:lnTo>
                      <a:pt x="721" y="467"/>
                    </a:lnTo>
                    <a:lnTo>
                      <a:pt x="690" y="443"/>
                    </a:lnTo>
                    <a:lnTo>
                      <a:pt x="653" y="426"/>
                    </a:lnTo>
                    <a:lnTo>
                      <a:pt x="613" y="415"/>
                    </a:lnTo>
                    <a:lnTo>
                      <a:pt x="569" y="412"/>
                    </a:lnTo>
                    <a:close/>
                    <a:moveTo>
                      <a:pt x="427" y="0"/>
                    </a:moveTo>
                    <a:lnTo>
                      <a:pt x="2063" y="0"/>
                    </a:lnTo>
                    <a:lnTo>
                      <a:pt x="2071" y="3"/>
                    </a:lnTo>
                    <a:lnTo>
                      <a:pt x="2077" y="6"/>
                    </a:lnTo>
                    <a:lnTo>
                      <a:pt x="2085" y="9"/>
                    </a:lnTo>
                    <a:lnTo>
                      <a:pt x="2144" y="20"/>
                    </a:lnTo>
                    <a:lnTo>
                      <a:pt x="2199" y="38"/>
                    </a:lnTo>
                    <a:lnTo>
                      <a:pt x="2250" y="60"/>
                    </a:lnTo>
                    <a:lnTo>
                      <a:pt x="2296" y="90"/>
                    </a:lnTo>
                    <a:lnTo>
                      <a:pt x="2338" y="125"/>
                    </a:lnTo>
                    <a:lnTo>
                      <a:pt x="2376" y="165"/>
                    </a:lnTo>
                    <a:lnTo>
                      <a:pt x="2409" y="211"/>
                    </a:lnTo>
                    <a:lnTo>
                      <a:pt x="2439" y="264"/>
                    </a:lnTo>
                    <a:lnTo>
                      <a:pt x="2455" y="303"/>
                    </a:lnTo>
                    <a:lnTo>
                      <a:pt x="2468" y="345"/>
                    </a:lnTo>
                    <a:lnTo>
                      <a:pt x="2479" y="386"/>
                    </a:lnTo>
                    <a:lnTo>
                      <a:pt x="2492" y="429"/>
                    </a:lnTo>
                    <a:lnTo>
                      <a:pt x="2492" y="2064"/>
                    </a:lnTo>
                    <a:lnTo>
                      <a:pt x="2487" y="2072"/>
                    </a:lnTo>
                    <a:lnTo>
                      <a:pt x="2485" y="2080"/>
                    </a:lnTo>
                    <a:lnTo>
                      <a:pt x="2482" y="2087"/>
                    </a:lnTo>
                    <a:lnTo>
                      <a:pt x="2471" y="2146"/>
                    </a:lnTo>
                    <a:lnTo>
                      <a:pt x="2454" y="2201"/>
                    </a:lnTo>
                    <a:lnTo>
                      <a:pt x="2430" y="2252"/>
                    </a:lnTo>
                    <a:lnTo>
                      <a:pt x="2401" y="2298"/>
                    </a:lnTo>
                    <a:lnTo>
                      <a:pt x="2366" y="2341"/>
                    </a:lnTo>
                    <a:lnTo>
                      <a:pt x="2326" y="2379"/>
                    </a:lnTo>
                    <a:lnTo>
                      <a:pt x="2279" y="2413"/>
                    </a:lnTo>
                    <a:lnTo>
                      <a:pt x="2228" y="2442"/>
                    </a:lnTo>
                    <a:lnTo>
                      <a:pt x="2188" y="2457"/>
                    </a:lnTo>
                    <a:lnTo>
                      <a:pt x="2147" y="2470"/>
                    </a:lnTo>
                    <a:lnTo>
                      <a:pt x="2104" y="2481"/>
                    </a:lnTo>
                    <a:lnTo>
                      <a:pt x="2063" y="2494"/>
                    </a:lnTo>
                    <a:lnTo>
                      <a:pt x="427" y="2494"/>
                    </a:lnTo>
                    <a:lnTo>
                      <a:pt x="421" y="2491"/>
                    </a:lnTo>
                    <a:lnTo>
                      <a:pt x="413" y="2488"/>
                    </a:lnTo>
                    <a:lnTo>
                      <a:pt x="405" y="2486"/>
                    </a:lnTo>
                    <a:lnTo>
                      <a:pt x="346" y="2473"/>
                    </a:lnTo>
                    <a:lnTo>
                      <a:pt x="292" y="2456"/>
                    </a:lnTo>
                    <a:lnTo>
                      <a:pt x="242" y="2434"/>
                    </a:lnTo>
                    <a:lnTo>
                      <a:pt x="195" y="2403"/>
                    </a:lnTo>
                    <a:lnTo>
                      <a:pt x="153" y="2368"/>
                    </a:lnTo>
                    <a:lnTo>
                      <a:pt x="114" y="2329"/>
                    </a:lnTo>
                    <a:lnTo>
                      <a:pt x="81" y="2282"/>
                    </a:lnTo>
                    <a:lnTo>
                      <a:pt x="52" y="2230"/>
                    </a:lnTo>
                    <a:lnTo>
                      <a:pt x="35" y="2190"/>
                    </a:lnTo>
                    <a:lnTo>
                      <a:pt x="22" y="2149"/>
                    </a:lnTo>
                    <a:lnTo>
                      <a:pt x="11" y="2107"/>
                    </a:lnTo>
                    <a:lnTo>
                      <a:pt x="0" y="2064"/>
                    </a:lnTo>
                    <a:lnTo>
                      <a:pt x="0" y="429"/>
                    </a:lnTo>
                    <a:lnTo>
                      <a:pt x="3" y="421"/>
                    </a:lnTo>
                    <a:lnTo>
                      <a:pt x="6" y="413"/>
                    </a:lnTo>
                    <a:lnTo>
                      <a:pt x="8" y="407"/>
                    </a:lnTo>
                    <a:lnTo>
                      <a:pt x="19" y="348"/>
                    </a:lnTo>
                    <a:lnTo>
                      <a:pt x="37" y="292"/>
                    </a:lnTo>
                    <a:lnTo>
                      <a:pt x="60" y="241"/>
                    </a:lnTo>
                    <a:lnTo>
                      <a:pt x="89" y="195"/>
                    </a:lnTo>
                    <a:lnTo>
                      <a:pt x="124" y="152"/>
                    </a:lnTo>
                    <a:lnTo>
                      <a:pt x="165" y="114"/>
                    </a:lnTo>
                    <a:lnTo>
                      <a:pt x="211" y="81"/>
                    </a:lnTo>
                    <a:lnTo>
                      <a:pt x="264" y="52"/>
                    </a:lnTo>
                    <a:lnTo>
                      <a:pt x="304" y="36"/>
                    </a:lnTo>
                    <a:lnTo>
                      <a:pt x="345" y="23"/>
                    </a:lnTo>
                    <a:lnTo>
                      <a:pt x="386" y="12"/>
                    </a:lnTo>
                    <a:lnTo>
                      <a:pt x="427" y="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5" name="Group 84"/>
            <p:cNvGrpSpPr/>
            <p:nvPr userDrawn="1"/>
          </p:nvGrpSpPr>
          <p:grpSpPr>
            <a:xfrm>
              <a:off x="8620286" y="5048697"/>
              <a:ext cx="571116" cy="571112"/>
              <a:chOff x="8081746" y="5155194"/>
              <a:chExt cx="358117" cy="358117"/>
            </a:xfrm>
          </p:grpSpPr>
          <p:sp>
            <p:nvSpPr>
              <p:cNvPr id="86" name="Oval 85"/>
              <p:cNvSpPr/>
              <p:nvPr userDrawn="1"/>
            </p:nvSpPr>
            <p:spPr>
              <a:xfrm>
                <a:off x="8081746" y="5155194"/>
                <a:ext cx="358117" cy="35811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kern="12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87" name="Freeform 86"/>
              <p:cNvSpPr>
                <a:spLocks noEditPoints="1"/>
              </p:cNvSpPr>
              <p:nvPr userDrawn="1"/>
            </p:nvSpPr>
            <p:spPr bwMode="auto">
              <a:xfrm>
                <a:off x="8171870" y="5243997"/>
                <a:ext cx="177867" cy="180512"/>
              </a:xfrm>
              <a:custGeom>
                <a:avLst/>
                <a:gdLst>
                  <a:gd name="T0" fmla="*/ 898 w 3629"/>
                  <a:gd name="T1" fmla="*/ 2249 h 3684"/>
                  <a:gd name="T2" fmla="*/ 767 w 3629"/>
                  <a:gd name="T3" fmla="*/ 2423 h 3684"/>
                  <a:gd name="T4" fmla="*/ 784 w 3629"/>
                  <a:gd name="T5" fmla="*/ 2649 h 3684"/>
                  <a:gd name="T6" fmla="*/ 936 w 3629"/>
                  <a:gd name="T7" fmla="*/ 2802 h 3684"/>
                  <a:gd name="T8" fmla="*/ 2596 w 3629"/>
                  <a:gd name="T9" fmla="*/ 2828 h 3684"/>
                  <a:gd name="T10" fmla="*/ 2787 w 3629"/>
                  <a:gd name="T11" fmla="*/ 2722 h 3684"/>
                  <a:gd name="T12" fmla="*/ 2865 w 3629"/>
                  <a:gd name="T13" fmla="*/ 2515 h 3684"/>
                  <a:gd name="T14" fmla="*/ 2787 w 3629"/>
                  <a:gd name="T15" fmla="*/ 2307 h 3684"/>
                  <a:gd name="T16" fmla="*/ 2596 w 3629"/>
                  <a:gd name="T17" fmla="*/ 2201 h 3684"/>
                  <a:gd name="T18" fmla="*/ 1112 w 3629"/>
                  <a:gd name="T19" fmla="*/ 750 h 3684"/>
                  <a:gd name="T20" fmla="*/ 918 w 3629"/>
                  <a:gd name="T21" fmla="*/ 853 h 3684"/>
                  <a:gd name="T22" fmla="*/ 838 w 3629"/>
                  <a:gd name="T23" fmla="*/ 1059 h 3684"/>
                  <a:gd name="T24" fmla="*/ 913 w 3629"/>
                  <a:gd name="T25" fmla="*/ 1268 h 3684"/>
                  <a:gd name="T26" fmla="*/ 1102 w 3629"/>
                  <a:gd name="T27" fmla="*/ 1377 h 3684"/>
                  <a:gd name="T28" fmla="*/ 1208 w 3629"/>
                  <a:gd name="T29" fmla="*/ 1380 h 3684"/>
                  <a:gd name="T30" fmla="*/ 1401 w 3629"/>
                  <a:gd name="T31" fmla="*/ 1380 h 3684"/>
                  <a:gd name="T32" fmla="*/ 1640 w 3629"/>
                  <a:gd name="T33" fmla="*/ 1380 h 3684"/>
                  <a:gd name="T34" fmla="*/ 1833 w 3629"/>
                  <a:gd name="T35" fmla="*/ 1380 h 3684"/>
                  <a:gd name="T36" fmla="*/ 1935 w 3629"/>
                  <a:gd name="T37" fmla="*/ 1378 h 3684"/>
                  <a:gd name="T38" fmla="*/ 2115 w 3629"/>
                  <a:gd name="T39" fmla="*/ 1295 h 3684"/>
                  <a:gd name="T40" fmla="*/ 2205 w 3629"/>
                  <a:gd name="T41" fmla="*/ 1123 h 3684"/>
                  <a:gd name="T42" fmla="*/ 2168 w 3629"/>
                  <a:gd name="T43" fmla="*/ 917 h 3684"/>
                  <a:gd name="T44" fmla="*/ 2021 w 3629"/>
                  <a:gd name="T45" fmla="*/ 775 h 3684"/>
                  <a:gd name="T46" fmla="*/ 1954 w 3629"/>
                  <a:gd name="T47" fmla="*/ 0 h 3684"/>
                  <a:gd name="T48" fmla="*/ 2281 w 3629"/>
                  <a:gd name="T49" fmla="*/ 54 h 3684"/>
                  <a:gd name="T50" fmla="*/ 2608 w 3629"/>
                  <a:gd name="T51" fmla="*/ 232 h 3684"/>
                  <a:gd name="T52" fmla="*/ 2834 w 3629"/>
                  <a:gd name="T53" fmla="*/ 513 h 3684"/>
                  <a:gd name="T54" fmla="*/ 2936 w 3629"/>
                  <a:gd name="T55" fmla="*/ 880 h 3684"/>
                  <a:gd name="T56" fmla="*/ 2938 w 3629"/>
                  <a:gd name="T57" fmla="*/ 1273 h 3684"/>
                  <a:gd name="T58" fmla="*/ 3050 w 3629"/>
                  <a:gd name="T59" fmla="*/ 1427 h 3684"/>
                  <a:gd name="T60" fmla="*/ 3285 w 3629"/>
                  <a:gd name="T61" fmla="*/ 1490 h 3684"/>
                  <a:gd name="T62" fmla="*/ 3490 w 3629"/>
                  <a:gd name="T63" fmla="*/ 1652 h 3684"/>
                  <a:gd name="T64" fmla="*/ 3603 w 3629"/>
                  <a:gd name="T65" fmla="*/ 1910 h 3684"/>
                  <a:gd name="T66" fmla="*/ 3627 w 3629"/>
                  <a:gd name="T67" fmla="*/ 2225 h 3684"/>
                  <a:gd name="T68" fmla="*/ 3628 w 3629"/>
                  <a:gd name="T69" fmla="*/ 2393 h 3684"/>
                  <a:gd name="T70" fmla="*/ 3629 w 3629"/>
                  <a:gd name="T71" fmla="*/ 2493 h 3684"/>
                  <a:gd name="T72" fmla="*/ 3583 w 3629"/>
                  <a:gd name="T73" fmla="*/ 2861 h 3684"/>
                  <a:gd name="T74" fmla="*/ 3414 w 3629"/>
                  <a:gd name="T75" fmla="*/ 3236 h 3684"/>
                  <a:gd name="T76" fmla="*/ 3129 w 3629"/>
                  <a:gd name="T77" fmla="*/ 3508 h 3684"/>
                  <a:gd name="T78" fmla="*/ 2749 w 3629"/>
                  <a:gd name="T79" fmla="*/ 3657 h 3684"/>
                  <a:gd name="T80" fmla="*/ 1134 w 3629"/>
                  <a:gd name="T81" fmla="*/ 3684 h 3684"/>
                  <a:gd name="T82" fmla="*/ 705 w 3629"/>
                  <a:gd name="T83" fmla="*/ 3629 h 3684"/>
                  <a:gd name="T84" fmla="*/ 370 w 3629"/>
                  <a:gd name="T85" fmla="*/ 3462 h 3684"/>
                  <a:gd name="T86" fmla="*/ 138 w 3629"/>
                  <a:gd name="T87" fmla="*/ 3191 h 3684"/>
                  <a:gd name="T88" fmla="*/ 24 w 3629"/>
                  <a:gd name="T89" fmla="*/ 2830 h 3684"/>
                  <a:gd name="T90" fmla="*/ 0 w 3629"/>
                  <a:gd name="T91" fmla="*/ 2426 h 3684"/>
                  <a:gd name="T92" fmla="*/ 28 w 3629"/>
                  <a:gd name="T93" fmla="*/ 780 h 3684"/>
                  <a:gd name="T94" fmla="*/ 131 w 3629"/>
                  <a:gd name="T95" fmla="*/ 512 h 3684"/>
                  <a:gd name="T96" fmla="*/ 262 w 3629"/>
                  <a:gd name="T97" fmla="*/ 328 h 3684"/>
                  <a:gd name="T98" fmla="*/ 524 w 3629"/>
                  <a:gd name="T99" fmla="*/ 122 h 3684"/>
                  <a:gd name="T100" fmla="*/ 902 w 3629"/>
                  <a:gd name="T101" fmla="*/ 11 h 3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629" h="3684">
                    <a:moveTo>
                      <a:pt x="1070" y="2198"/>
                    </a:moveTo>
                    <a:lnTo>
                      <a:pt x="1024" y="2201"/>
                    </a:lnTo>
                    <a:lnTo>
                      <a:pt x="978" y="2212"/>
                    </a:lnTo>
                    <a:lnTo>
                      <a:pt x="936" y="2228"/>
                    </a:lnTo>
                    <a:lnTo>
                      <a:pt x="898" y="2249"/>
                    </a:lnTo>
                    <a:lnTo>
                      <a:pt x="863" y="2275"/>
                    </a:lnTo>
                    <a:lnTo>
                      <a:pt x="831" y="2307"/>
                    </a:lnTo>
                    <a:lnTo>
                      <a:pt x="805" y="2342"/>
                    </a:lnTo>
                    <a:lnTo>
                      <a:pt x="784" y="2381"/>
                    </a:lnTo>
                    <a:lnTo>
                      <a:pt x="767" y="2423"/>
                    </a:lnTo>
                    <a:lnTo>
                      <a:pt x="758" y="2468"/>
                    </a:lnTo>
                    <a:lnTo>
                      <a:pt x="754" y="2515"/>
                    </a:lnTo>
                    <a:lnTo>
                      <a:pt x="758" y="2561"/>
                    </a:lnTo>
                    <a:lnTo>
                      <a:pt x="767" y="2607"/>
                    </a:lnTo>
                    <a:lnTo>
                      <a:pt x="784" y="2649"/>
                    </a:lnTo>
                    <a:lnTo>
                      <a:pt x="805" y="2687"/>
                    </a:lnTo>
                    <a:lnTo>
                      <a:pt x="831" y="2722"/>
                    </a:lnTo>
                    <a:lnTo>
                      <a:pt x="863" y="2754"/>
                    </a:lnTo>
                    <a:lnTo>
                      <a:pt x="898" y="2780"/>
                    </a:lnTo>
                    <a:lnTo>
                      <a:pt x="936" y="2802"/>
                    </a:lnTo>
                    <a:lnTo>
                      <a:pt x="978" y="2818"/>
                    </a:lnTo>
                    <a:lnTo>
                      <a:pt x="1024" y="2828"/>
                    </a:lnTo>
                    <a:lnTo>
                      <a:pt x="1070" y="2831"/>
                    </a:lnTo>
                    <a:lnTo>
                      <a:pt x="2549" y="2831"/>
                    </a:lnTo>
                    <a:lnTo>
                      <a:pt x="2596" y="2828"/>
                    </a:lnTo>
                    <a:lnTo>
                      <a:pt x="2640" y="2818"/>
                    </a:lnTo>
                    <a:lnTo>
                      <a:pt x="2681" y="2802"/>
                    </a:lnTo>
                    <a:lnTo>
                      <a:pt x="2721" y="2780"/>
                    </a:lnTo>
                    <a:lnTo>
                      <a:pt x="2756" y="2754"/>
                    </a:lnTo>
                    <a:lnTo>
                      <a:pt x="2787" y="2722"/>
                    </a:lnTo>
                    <a:lnTo>
                      <a:pt x="2814" y="2687"/>
                    </a:lnTo>
                    <a:lnTo>
                      <a:pt x="2835" y="2649"/>
                    </a:lnTo>
                    <a:lnTo>
                      <a:pt x="2851" y="2607"/>
                    </a:lnTo>
                    <a:lnTo>
                      <a:pt x="2861" y="2561"/>
                    </a:lnTo>
                    <a:lnTo>
                      <a:pt x="2865" y="2515"/>
                    </a:lnTo>
                    <a:lnTo>
                      <a:pt x="2861" y="2468"/>
                    </a:lnTo>
                    <a:lnTo>
                      <a:pt x="2851" y="2423"/>
                    </a:lnTo>
                    <a:lnTo>
                      <a:pt x="2835" y="2381"/>
                    </a:lnTo>
                    <a:lnTo>
                      <a:pt x="2814" y="2342"/>
                    </a:lnTo>
                    <a:lnTo>
                      <a:pt x="2787" y="2307"/>
                    </a:lnTo>
                    <a:lnTo>
                      <a:pt x="2756" y="2275"/>
                    </a:lnTo>
                    <a:lnTo>
                      <a:pt x="2721" y="2249"/>
                    </a:lnTo>
                    <a:lnTo>
                      <a:pt x="2681" y="2228"/>
                    </a:lnTo>
                    <a:lnTo>
                      <a:pt x="2640" y="2212"/>
                    </a:lnTo>
                    <a:lnTo>
                      <a:pt x="2596" y="2201"/>
                    </a:lnTo>
                    <a:lnTo>
                      <a:pt x="2549" y="2198"/>
                    </a:lnTo>
                    <a:lnTo>
                      <a:pt x="1070" y="2198"/>
                    </a:lnTo>
                    <a:close/>
                    <a:moveTo>
                      <a:pt x="1898" y="746"/>
                    </a:moveTo>
                    <a:lnTo>
                      <a:pt x="1158" y="747"/>
                    </a:lnTo>
                    <a:lnTo>
                      <a:pt x="1112" y="750"/>
                    </a:lnTo>
                    <a:lnTo>
                      <a:pt x="1068" y="759"/>
                    </a:lnTo>
                    <a:lnTo>
                      <a:pt x="1025" y="775"/>
                    </a:lnTo>
                    <a:lnTo>
                      <a:pt x="986" y="796"/>
                    </a:lnTo>
                    <a:lnTo>
                      <a:pt x="950" y="822"/>
                    </a:lnTo>
                    <a:lnTo>
                      <a:pt x="918" y="853"/>
                    </a:lnTo>
                    <a:lnTo>
                      <a:pt x="891" y="888"/>
                    </a:lnTo>
                    <a:lnTo>
                      <a:pt x="870" y="926"/>
                    </a:lnTo>
                    <a:lnTo>
                      <a:pt x="853" y="967"/>
                    </a:lnTo>
                    <a:lnTo>
                      <a:pt x="843" y="1012"/>
                    </a:lnTo>
                    <a:lnTo>
                      <a:pt x="838" y="1059"/>
                    </a:lnTo>
                    <a:lnTo>
                      <a:pt x="840" y="1106"/>
                    </a:lnTo>
                    <a:lnTo>
                      <a:pt x="850" y="1151"/>
                    </a:lnTo>
                    <a:lnTo>
                      <a:pt x="865" y="1193"/>
                    </a:lnTo>
                    <a:lnTo>
                      <a:pt x="887" y="1231"/>
                    </a:lnTo>
                    <a:lnTo>
                      <a:pt x="913" y="1268"/>
                    </a:lnTo>
                    <a:lnTo>
                      <a:pt x="943" y="1300"/>
                    </a:lnTo>
                    <a:lnTo>
                      <a:pt x="977" y="1327"/>
                    </a:lnTo>
                    <a:lnTo>
                      <a:pt x="1016" y="1348"/>
                    </a:lnTo>
                    <a:lnTo>
                      <a:pt x="1057" y="1365"/>
                    </a:lnTo>
                    <a:lnTo>
                      <a:pt x="1102" y="1377"/>
                    </a:lnTo>
                    <a:lnTo>
                      <a:pt x="1149" y="1380"/>
                    </a:lnTo>
                    <a:lnTo>
                      <a:pt x="1152" y="1380"/>
                    </a:lnTo>
                    <a:lnTo>
                      <a:pt x="1165" y="1380"/>
                    </a:lnTo>
                    <a:lnTo>
                      <a:pt x="1183" y="1380"/>
                    </a:lnTo>
                    <a:lnTo>
                      <a:pt x="1208" y="1380"/>
                    </a:lnTo>
                    <a:lnTo>
                      <a:pt x="1238" y="1380"/>
                    </a:lnTo>
                    <a:lnTo>
                      <a:pt x="1273" y="1380"/>
                    </a:lnTo>
                    <a:lnTo>
                      <a:pt x="1313" y="1380"/>
                    </a:lnTo>
                    <a:lnTo>
                      <a:pt x="1356" y="1380"/>
                    </a:lnTo>
                    <a:lnTo>
                      <a:pt x="1401" y="1380"/>
                    </a:lnTo>
                    <a:lnTo>
                      <a:pt x="1448" y="1380"/>
                    </a:lnTo>
                    <a:lnTo>
                      <a:pt x="1496" y="1380"/>
                    </a:lnTo>
                    <a:lnTo>
                      <a:pt x="1545" y="1380"/>
                    </a:lnTo>
                    <a:lnTo>
                      <a:pt x="1592" y="1380"/>
                    </a:lnTo>
                    <a:lnTo>
                      <a:pt x="1640" y="1380"/>
                    </a:lnTo>
                    <a:lnTo>
                      <a:pt x="1685" y="1380"/>
                    </a:lnTo>
                    <a:lnTo>
                      <a:pt x="1728" y="1380"/>
                    </a:lnTo>
                    <a:lnTo>
                      <a:pt x="1767" y="1380"/>
                    </a:lnTo>
                    <a:lnTo>
                      <a:pt x="1803" y="1380"/>
                    </a:lnTo>
                    <a:lnTo>
                      <a:pt x="1833" y="1380"/>
                    </a:lnTo>
                    <a:lnTo>
                      <a:pt x="1858" y="1380"/>
                    </a:lnTo>
                    <a:lnTo>
                      <a:pt x="1877" y="1380"/>
                    </a:lnTo>
                    <a:lnTo>
                      <a:pt x="1889" y="1380"/>
                    </a:lnTo>
                    <a:lnTo>
                      <a:pt x="1893" y="1380"/>
                    </a:lnTo>
                    <a:lnTo>
                      <a:pt x="1935" y="1378"/>
                    </a:lnTo>
                    <a:lnTo>
                      <a:pt x="1976" y="1370"/>
                    </a:lnTo>
                    <a:lnTo>
                      <a:pt x="2014" y="1357"/>
                    </a:lnTo>
                    <a:lnTo>
                      <a:pt x="2050" y="1340"/>
                    </a:lnTo>
                    <a:lnTo>
                      <a:pt x="2084" y="1320"/>
                    </a:lnTo>
                    <a:lnTo>
                      <a:pt x="2115" y="1295"/>
                    </a:lnTo>
                    <a:lnTo>
                      <a:pt x="2141" y="1267"/>
                    </a:lnTo>
                    <a:lnTo>
                      <a:pt x="2164" y="1235"/>
                    </a:lnTo>
                    <a:lnTo>
                      <a:pt x="2183" y="1201"/>
                    </a:lnTo>
                    <a:lnTo>
                      <a:pt x="2196" y="1162"/>
                    </a:lnTo>
                    <a:lnTo>
                      <a:pt x="2205" y="1123"/>
                    </a:lnTo>
                    <a:lnTo>
                      <a:pt x="2209" y="1081"/>
                    </a:lnTo>
                    <a:lnTo>
                      <a:pt x="2206" y="1037"/>
                    </a:lnTo>
                    <a:lnTo>
                      <a:pt x="2199" y="995"/>
                    </a:lnTo>
                    <a:lnTo>
                      <a:pt x="2186" y="955"/>
                    </a:lnTo>
                    <a:lnTo>
                      <a:pt x="2168" y="917"/>
                    </a:lnTo>
                    <a:lnTo>
                      <a:pt x="2147" y="881"/>
                    </a:lnTo>
                    <a:lnTo>
                      <a:pt x="2119" y="849"/>
                    </a:lnTo>
                    <a:lnTo>
                      <a:pt x="2090" y="820"/>
                    </a:lnTo>
                    <a:lnTo>
                      <a:pt x="2057" y="796"/>
                    </a:lnTo>
                    <a:lnTo>
                      <a:pt x="2021" y="775"/>
                    </a:lnTo>
                    <a:lnTo>
                      <a:pt x="1981" y="759"/>
                    </a:lnTo>
                    <a:lnTo>
                      <a:pt x="1941" y="750"/>
                    </a:lnTo>
                    <a:lnTo>
                      <a:pt x="1898" y="746"/>
                    </a:lnTo>
                    <a:close/>
                    <a:moveTo>
                      <a:pt x="1953" y="0"/>
                    </a:moveTo>
                    <a:lnTo>
                      <a:pt x="1954" y="0"/>
                    </a:lnTo>
                    <a:lnTo>
                      <a:pt x="1962" y="0"/>
                    </a:lnTo>
                    <a:lnTo>
                      <a:pt x="2046" y="5"/>
                    </a:lnTo>
                    <a:lnTo>
                      <a:pt x="2127" y="16"/>
                    </a:lnTo>
                    <a:lnTo>
                      <a:pt x="2205" y="32"/>
                    </a:lnTo>
                    <a:lnTo>
                      <a:pt x="2281" y="54"/>
                    </a:lnTo>
                    <a:lnTo>
                      <a:pt x="2354" y="80"/>
                    </a:lnTo>
                    <a:lnTo>
                      <a:pt x="2422" y="111"/>
                    </a:lnTo>
                    <a:lnTo>
                      <a:pt x="2488" y="147"/>
                    </a:lnTo>
                    <a:lnTo>
                      <a:pt x="2549" y="187"/>
                    </a:lnTo>
                    <a:lnTo>
                      <a:pt x="2608" y="232"/>
                    </a:lnTo>
                    <a:lnTo>
                      <a:pt x="2662" y="281"/>
                    </a:lnTo>
                    <a:lnTo>
                      <a:pt x="2712" y="333"/>
                    </a:lnTo>
                    <a:lnTo>
                      <a:pt x="2757" y="390"/>
                    </a:lnTo>
                    <a:lnTo>
                      <a:pt x="2798" y="450"/>
                    </a:lnTo>
                    <a:lnTo>
                      <a:pt x="2834" y="513"/>
                    </a:lnTo>
                    <a:lnTo>
                      <a:pt x="2865" y="581"/>
                    </a:lnTo>
                    <a:lnTo>
                      <a:pt x="2891" y="652"/>
                    </a:lnTo>
                    <a:lnTo>
                      <a:pt x="2911" y="724"/>
                    </a:lnTo>
                    <a:lnTo>
                      <a:pt x="2927" y="800"/>
                    </a:lnTo>
                    <a:lnTo>
                      <a:pt x="2936" y="880"/>
                    </a:lnTo>
                    <a:lnTo>
                      <a:pt x="2939" y="961"/>
                    </a:lnTo>
                    <a:lnTo>
                      <a:pt x="2945" y="1042"/>
                    </a:lnTo>
                    <a:lnTo>
                      <a:pt x="2947" y="1121"/>
                    </a:lnTo>
                    <a:lnTo>
                      <a:pt x="2944" y="1199"/>
                    </a:lnTo>
                    <a:lnTo>
                      <a:pt x="2938" y="1273"/>
                    </a:lnTo>
                    <a:lnTo>
                      <a:pt x="2928" y="1346"/>
                    </a:lnTo>
                    <a:lnTo>
                      <a:pt x="2913" y="1416"/>
                    </a:lnTo>
                    <a:lnTo>
                      <a:pt x="2959" y="1419"/>
                    </a:lnTo>
                    <a:lnTo>
                      <a:pt x="3004" y="1421"/>
                    </a:lnTo>
                    <a:lnTo>
                      <a:pt x="3050" y="1427"/>
                    </a:lnTo>
                    <a:lnTo>
                      <a:pt x="3098" y="1433"/>
                    </a:lnTo>
                    <a:lnTo>
                      <a:pt x="3145" y="1442"/>
                    </a:lnTo>
                    <a:lnTo>
                      <a:pt x="3193" y="1455"/>
                    </a:lnTo>
                    <a:lnTo>
                      <a:pt x="3239" y="1471"/>
                    </a:lnTo>
                    <a:lnTo>
                      <a:pt x="3285" y="1490"/>
                    </a:lnTo>
                    <a:lnTo>
                      <a:pt x="3331" y="1513"/>
                    </a:lnTo>
                    <a:lnTo>
                      <a:pt x="3374" y="1541"/>
                    </a:lnTo>
                    <a:lnTo>
                      <a:pt x="3414" y="1573"/>
                    </a:lnTo>
                    <a:lnTo>
                      <a:pt x="3454" y="1610"/>
                    </a:lnTo>
                    <a:lnTo>
                      <a:pt x="3490" y="1652"/>
                    </a:lnTo>
                    <a:lnTo>
                      <a:pt x="3524" y="1701"/>
                    </a:lnTo>
                    <a:lnTo>
                      <a:pt x="3551" y="1750"/>
                    </a:lnTo>
                    <a:lnTo>
                      <a:pt x="3574" y="1801"/>
                    </a:lnTo>
                    <a:lnTo>
                      <a:pt x="3591" y="1854"/>
                    </a:lnTo>
                    <a:lnTo>
                      <a:pt x="3603" y="1910"/>
                    </a:lnTo>
                    <a:lnTo>
                      <a:pt x="3613" y="1968"/>
                    </a:lnTo>
                    <a:lnTo>
                      <a:pt x="3619" y="2028"/>
                    </a:lnTo>
                    <a:lnTo>
                      <a:pt x="3624" y="2090"/>
                    </a:lnTo>
                    <a:lnTo>
                      <a:pt x="3626" y="2156"/>
                    </a:lnTo>
                    <a:lnTo>
                      <a:pt x="3627" y="2225"/>
                    </a:lnTo>
                    <a:lnTo>
                      <a:pt x="3627" y="2299"/>
                    </a:lnTo>
                    <a:lnTo>
                      <a:pt x="3627" y="2318"/>
                    </a:lnTo>
                    <a:lnTo>
                      <a:pt x="3627" y="2341"/>
                    </a:lnTo>
                    <a:lnTo>
                      <a:pt x="3627" y="2366"/>
                    </a:lnTo>
                    <a:lnTo>
                      <a:pt x="3628" y="2393"/>
                    </a:lnTo>
                    <a:lnTo>
                      <a:pt x="3628" y="2419"/>
                    </a:lnTo>
                    <a:lnTo>
                      <a:pt x="3628" y="2443"/>
                    </a:lnTo>
                    <a:lnTo>
                      <a:pt x="3628" y="2465"/>
                    </a:lnTo>
                    <a:lnTo>
                      <a:pt x="3628" y="2482"/>
                    </a:lnTo>
                    <a:lnTo>
                      <a:pt x="3629" y="2493"/>
                    </a:lnTo>
                    <a:lnTo>
                      <a:pt x="3629" y="2498"/>
                    </a:lnTo>
                    <a:lnTo>
                      <a:pt x="3625" y="2593"/>
                    </a:lnTo>
                    <a:lnTo>
                      <a:pt x="3617" y="2685"/>
                    </a:lnTo>
                    <a:lnTo>
                      <a:pt x="3602" y="2774"/>
                    </a:lnTo>
                    <a:lnTo>
                      <a:pt x="3583" y="2861"/>
                    </a:lnTo>
                    <a:lnTo>
                      <a:pt x="3559" y="2942"/>
                    </a:lnTo>
                    <a:lnTo>
                      <a:pt x="3531" y="3022"/>
                    </a:lnTo>
                    <a:lnTo>
                      <a:pt x="3497" y="3098"/>
                    </a:lnTo>
                    <a:lnTo>
                      <a:pt x="3458" y="3169"/>
                    </a:lnTo>
                    <a:lnTo>
                      <a:pt x="3414" y="3236"/>
                    </a:lnTo>
                    <a:lnTo>
                      <a:pt x="3366" y="3300"/>
                    </a:lnTo>
                    <a:lnTo>
                      <a:pt x="3314" y="3359"/>
                    </a:lnTo>
                    <a:lnTo>
                      <a:pt x="3256" y="3414"/>
                    </a:lnTo>
                    <a:lnTo>
                      <a:pt x="3195" y="3464"/>
                    </a:lnTo>
                    <a:lnTo>
                      <a:pt x="3129" y="3508"/>
                    </a:lnTo>
                    <a:lnTo>
                      <a:pt x="3060" y="3548"/>
                    </a:lnTo>
                    <a:lnTo>
                      <a:pt x="2988" y="3583"/>
                    </a:lnTo>
                    <a:lnTo>
                      <a:pt x="2911" y="3613"/>
                    </a:lnTo>
                    <a:lnTo>
                      <a:pt x="2832" y="3638"/>
                    </a:lnTo>
                    <a:lnTo>
                      <a:pt x="2749" y="3657"/>
                    </a:lnTo>
                    <a:lnTo>
                      <a:pt x="2665" y="3672"/>
                    </a:lnTo>
                    <a:lnTo>
                      <a:pt x="2576" y="3680"/>
                    </a:lnTo>
                    <a:lnTo>
                      <a:pt x="2485" y="3684"/>
                    </a:lnTo>
                    <a:lnTo>
                      <a:pt x="1159" y="3684"/>
                    </a:lnTo>
                    <a:lnTo>
                      <a:pt x="1134" y="3684"/>
                    </a:lnTo>
                    <a:lnTo>
                      <a:pt x="1042" y="3682"/>
                    </a:lnTo>
                    <a:lnTo>
                      <a:pt x="951" y="3675"/>
                    </a:lnTo>
                    <a:lnTo>
                      <a:pt x="865" y="3664"/>
                    </a:lnTo>
                    <a:lnTo>
                      <a:pt x="784" y="3648"/>
                    </a:lnTo>
                    <a:lnTo>
                      <a:pt x="705" y="3629"/>
                    </a:lnTo>
                    <a:lnTo>
                      <a:pt x="630" y="3604"/>
                    </a:lnTo>
                    <a:lnTo>
                      <a:pt x="560" y="3574"/>
                    </a:lnTo>
                    <a:lnTo>
                      <a:pt x="492" y="3541"/>
                    </a:lnTo>
                    <a:lnTo>
                      <a:pt x="429" y="3504"/>
                    </a:lnTo>
                    <a:lnTo>
                      <a:pt x="370" y="3462"/>
                    </a:lnTo>
                    <a:lnTo>
                      <a:pt x="314" y="3415"/>
                    </a:lnTo>
                    <a:lnTo>
                      <a:pt x="262" y="3364"/>
                    </a:lnTo>
                    <a:lnTo>
                      <a:pt x="216" y="3310"/>
                    </a:lnTo>
                    <a:lnTo>
                      <a:pt x="174" y="3252"/>
                    </a:lnTo>
                    <a:lnTo>
                      <a:pt x="138" y="3191"/>
                    </a:lnTo>
                    <a:lnTo>
                      <a:pt x="106" y="3126"/>
                    </a:lnTo>
                    <a:lnTo>
                      <a:pt x="79" y="3058"/>
                    </a:lnTo>
                    <a:lnTo>
                      <a:pt x="57" y="2985"/>
                    </a:lnTo>
                    <a:lnTo>
                      <a:pt x="38" y="2909"/>
                    </a:lnTo>
                    <a:lnTo>
                      <a:pt x="24" y="2830"/>
                    </a:lnTo>
                    <a:lnTo>
                      <a:pt x="14" y="2746"/>
                    </a:lnTo>
                    <a:lnTo>
                      <a:pt x="6" y="2658"/>
                    </a:lnTo>
                    <a:lnTo>
                      <a:pt x="1" y="2565"/>
                    </a:lnTo>
                    <a:lnTo>
                      <a:pt x="0" y="2467"/>
                    </a:lnTo>
                    <a:lnTo>
                      <a:pt x="0" y="2426"/>
                    </a:lnTo>
                    <a:lnTo>
                      <a:pt x="0" y="2386"/>
                    </a:lnTo>
                    <a:lnTo>
                      <a:pt x="0" y="985"/>
                    </a:lnTo>
                    <a:lnTo>
                      <a:pt x="6" y="913"/>
                    </a:lnTo>
                    <a:lnTo>
                      <a:pt x="16" y="845"/>
                    </a:lnTo>
                    <a:lnTo>
                      <a:pt x="28" y="780"/>
                    </a:lnTo>
                    <a:lnTo>
                      <a:pt x="44" y="720"/>
                    </a:lnTo>
                    <a:lnTo>
                      <a:pt x="63" y="662"/>
                    </a:lnTo>
                    <a:lnTo>
                      <a:pt x="84" y="609"/>
                    </a:lnTo>
                    <a:lnTo>
                      <a:pt x="106" y="559"/>
                    </a:lnTo>
                    <a:lnTo>
                      <a:pt x="131" y="512"/>
                    </a:lnTo>
                    <a:lnTo>
                      <a:pt x="156" y="469"/>
                    </a:lnTo>
                    <a:lnTo>
                      <a:pt x="183" y="429"/>
                    </a:lnTo>
                    <a:lnTo>
                      <a:pt x="209" y="393"/>
                    </a:lnTo>
                    <a:lnTo>
                      <a:pt x="236" y="359"/>
                    </a:lnTo>
                    <a:lnTo>
                      <a:pt x="262" y="328"/>
                    </a:lnTo>
                    <a:lnTo>
                      <a:pt x="288" y="300"/>
                    </a:lnTo>
                    <a:lnTo>
                      <a:pt x="342" y="249"/>
                    </a:lnTo>
                    <a:lnTo>
                      <a:pt x="398" y="201"/>
                    </a:lnTo>
                    <a:lnTo>
                      <a:pt x="459" y="159"/>
                    </a:lnTo>
                    <a:lnTo>
                      <a:pt x="524" y="122"/>
                    </a:lnTo>
                    <a:lnTo>
                      <a:pt x="593" y="90"/>
                    </a:lnTo>
                    <a:lnTo>
                      <a:pt x="664" y="63"/>
                    </a:lnTo>
                    <a:lnTo>
                      <a:pt x="740" y="40"/>
                    </a:lnTo>
                    <a:lnTo>
                      <a:pt x="820" y="23"/>
                    </a:lnTo>
                    <a:lnTo>
                      <a:pt x="902" y="11"/>
                    </a:lnTo>
                    <a:lnTo>
                      <a:pt x="988" y="3"/>
                    </a:lnTo>
                    <a:lnTo>
                      <a:pt x="1079" y="0"/>
                    </a:lnTo>
                    <a:lnTo>
                      <a:pt x="1088" y="0"/>
                    </a:lnTo>
                    <a:lnTo>
                      <a:pt x="1953" y="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94" name="Subtitle 2">
            <a:hlinkClick r:id="rId3"/>
          </p:cNvPr>
          <p:cNvSpPr txBox="1">
            <a:spLocks/>
          </p:cNvSpPr>
          <p:nvPr userDrawn="1"/>
        </p:nvSpPr>
        <p:spPr>
          <a:xfrm>
            <a:off x="9370955" y="6165432"/>
            <a:ext cx="2959632" cy="4225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95D8"/>
              </a:buClr>
              <a:buFont typeface="Arial"/>
              <a:buNone/>
              <a:defRPr sz="900" kern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www.latentview.com</a:t>
            </a:r>
          </a:p>
        </p:txBody>
      </p:sp>
    </p:spTree>
    <p:extLst>
      <p:ext uri="{BB962C8B-B14F-4D97-AF65-F5344CB8AC3E}">
        <p14:creationId xmlns:p14="http://schemas.microsoft.com/office/powerpoint/2010/main" val="1743821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694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 userDrawn="1"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67" name="Pentagon 66"/>
          <p:cNvSpPr/>
          <p:nvPr userDrawn="1"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2" name="Pentagon 71"/>
          <p:cNvSpPr/>
          <p:nvPr userDrawn="1"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7" name="Pentagon 76"/>
          <p:cNvSpPr/>
          <p:nvPr userDrawn="1"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81" name="Pentagon 80"/>
          <p:cNvSpPr/>
          <p:nvPr userDrawn="1"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9097DD5-8847-43DE-B3AE-BE5A64A94902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706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696616"/>
            <a:ext cx="3879577" cy="1145350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69B08-3482-49FC-A617-0DB4DAC84B53}"/>
              </a:ext>
            </a:extLst>
          </p:cNvPr>
          <p:cNvSpPr/>
          <p:nvPr userDrawn="1"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6743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868720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3580454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9527782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696616"/>
            <a:ext cx="3879577" cy="1145350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69B08-3482-49FC-A617-0DB4DAC84B53}"/>
              </a:ext>
            </a:extLst>
          </p:cNvPr>
          <p:cNvSpPr/>
          <p:nvPr userDrawn="1"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6743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868720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3580454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73990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- charteo.com / Desig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886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17655-7070-40F5-8DCF-A8D75231D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E74A2D-83BB-441E-9221-A853A7C34EAB}"/>
              </a:ext>
            </a:extLst>
          </p:cNvPr>
          <p:cNvSpPr txBox="1">
            <a:spLocks/>
          </p:cNvSpPr>
          <p:nvPr userDrawn="1"/>
        </p:nvSpPr>
        <p:spPr>
          <a:xfrm>
            <a:off x="72564" y="6527800"/>
            <a:ext cx="274864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563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97051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ver 2.jpg"/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</a:extLst>
          </a:blip>
          <a:srcRect b="7237"/>
          <a:stretch/>
        </p:blipFill>
        <p:spPr>
          <a:xfrm>
            <a:off x="0" y="510239"/>
            <a:ext cx="12242828" cy="634776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8" name="Shape 4526"/>
          <p:cNvSpPr/>
          <p:nvPr userDrawn="1"/>
        </p:nvSpPr>
        <p:spPr>
          <a:xfrm flipH="1">
            <a:off x="1161261" y="1888249"/>
            <a:ext cx="690302" cy="690300"/>
          </a:xfrm>
          <a:prstGeom prst="ellipse">
            <a:avLst/>
          </a:prstGeom>
          <a:solidFill>
            <a:schemeClr val="accent4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sz="2500" kern="1200" dirty="0">
              <a:solidFill>
                <a:prstClr val="black"/>
              </a:solidFill>
              <a:latin typeface="Avenir Book"/>
              <a:ea typeface="+mn-ea"/>
              <a:cs typeface="Avenir Book"/>
            </a:endParaRPr>
          </a:p>
        </p:txBody>
      </p:sp>
      <p:sp>
        <p:nvSpPr>
          <p:cNvPr id="9" name="Shape 4526"/>
          <p:cNvSpPr/>
          <p:nvPr userDrawn="1"/>
        </p:nvSpPr>
        <p:spPr>
          <a:xfrm flipH="1">
            <a:off x="4201316" y="1888249"/>
            <a:ext cx="690302" cy="690300"/>
          </a:xfrm>
          <a:prstGeom prst="ellipse">
            <a:avLst/>
          </a:prstGeom>
          <a:solidFill>
            <a:srgbClr val="002060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sz="2500" kern="1200" dirty="0">
              <a:solidFill>
                <a:prstClr val="black"/>
              </a:solidFill>
              <a:latin typeface="Avenir Book"/>
              <a:ea typeface="+mn-ea"/>
              <a:cs typeface="Avenir Book"/>
            </a:endParaRPr>
          </a:p>
        </p:txBody>
      </p:sp>
      <p:sp>
        <p:nvSpPr>
          <p:cNvPr id="10" name="Shape 4526"/>
          <p:cNvSpPr/>
          <p:nvPr userDrawn="1"/>
        </p:nvSpPr>
        <p:spPr>
          <a:xfrm flipH="1">
            <a:off x="7241371" y="1888249"/>
            <a:ext cx="690302" cy="690300"/>
          </a:xfrm>
          <a:prstGeom prst="ellipse">
            <a:avLst/>
          </a:prstGeom>
          <a:solidFill>
            <a:schemeClr val="accent3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sz="2500" kern="1200" dirty="0">
              <a:solidFill>
                <a:prstClr val="black"/>
              </a:solidFill>
              <a:latin typeface="Avenir Book"/>
              <a:ea typeface="+mn-ea"/>
              <a:cs typeface="Avenir Book"/>
            </a:endParaRPr>
          </a:p>
        </p:txBody>
      </p:sp>
      <p:sp>
        <p:nvSpPr>
          <p:cNvPr id="11" name="Oval 10"/>
          <p:cNvSpPr/>
          <p:nvPr userDrawn="1"/>
        </p:nvSpPr>
        <p:spPr>
          <a:xfrm>
            <a:off x="10281427" y="1890963"/>
            <a:ext cx="684872" cy="6848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205855" y="982113"/>
            <a:ext cx="11728012" cy="75682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</a:t>
            </a:r>
            <a:br>
              <a:rPr lang="en-US" dirty="0"/>
            </a:br>
            <a:r>
              <a:rPr lang="en-US" dirty="0"/>
              <a:t>a galley of type and scrambled it to make a type specimen book.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22057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4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22057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6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3277737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rgbClr val="002060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3277737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34028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34028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9" hasCustomPrompt="1"/>
          </p:nvPr>
        </p:nvSpPr>
        <p:spPr>
          <a:xfrm>
            <a:off x="9362193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21" name="Content Placeholder 10"/>
          <p:cNvSpPr>
            <a:spLocks noGrp="1"/>
          </p:cNvSpPr>
          <p:nvPr>
            <p:ph sz="quarter" idx="20" hasCustomPrompt="1"/>
          </p:nvPr>
        </p:nvSpPr>
        <p:spPr>
          <a:xfrm>
            <a:off x="9362193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Content Placeholder 10"/>
          <p:cNvSpPr>
            <a:spLocks noGrp="1"/>
          </p:cNvSpPr>
          <p:nvPr>
            <p:ph sz="quarter" idx="21" hasCustomPrompt="1"/>
          </p:nvPr>
        </p:nvSpPr>
        <p:spPr>
          <a:xfrm>
            <a:off x="121450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Content Placeholder 10"/>
          <p:cNvSpPr>
            <a:spLocks noGrp="1"/>
          </p:cNvSpPr>
          <p:nvPr>
            <p:ph sz="quarter" idx="22" hasCustomPrompt="1"/>
          </p:nvPr>
        </p:nvSpPr>
        <p:spPr>
          <a:xfrm>
            <a:off x="4254559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4" name="Content Placeholder 10"/>
          <p:cNvSpPr>
            <a:spLocks noGrp="1"/>
          </p:cNvSpPr>
          <p:nvPr>
            <p:ph sz="quarter" idx="23" hasCustomPrompt="1"/>
          </p:nvPr>
        </p:nvSpPr>
        <p:spPr>
          <a:xfrm>
            <a:off x="729461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5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10331955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4539016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55320"/>
            <a:ext cx="9657198" cy="554736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7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648706" y="1949533"/>
            <a:ext cx="5673576" cy="9144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Cover page title</a:t>
            </a:r>
          </a:p>
        </p:txBody>
      </p:sp>
      <p:sp>
        <p:nvSpPr>
          <p:cNvPr id="29" name="Content Placeholder 59"/>
          <p:cNvSpPr>
            <a:spLocks noGrp="1"/>
          </p:cNvSpPr>
          <p:nvPr>
            <p:ph sz="quarter" idx="12" hasCustomPrompt="1"/>
          </p:nvPr>
        </p:nvSpPr>
        <p:spPr>
          <a:xfrm>
            <a:off x="648706" y="3146328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28" name="Content Placeholder 59"/>
          <p:cNvSpPr>
            <a:spLocks noGrp="1"/>
          </p:cNvSpPr>
          <p:nvPr>
            <p:ph sz="quarter" idx="11" hasCustomPrompt="1"/>
          </p:nvPr>
        </p:nvSpPr>
        <p:spPr>
          <a:xfrm>
            <a:off x="648706" y="3885923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9657199" y="655320"/>
            <a:ext cx="2534801" cy="5547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7198" y="4697844"/>
            <a:ext cx="2231270" cy="1577764"/>
          </a:xfrm>
          <a:prstGeom prst="rect">
            <a:avLst/>
          </a:prstGeom>
        </p:spPr>
      </p:pic>
      <p:sp>
        <p:nvSpPr>
          <p:cNvPr id="10" name="Content Placeholder 59"/>
          <p:cNvSpPr>
            <a:spLocks noGrp="1"/>
          </p:cNvSpPr>
          <p:nvPr>
            <p:ph sz="quarter" idx="13" hasCustomPrompt="1"/>
          </p:nvPr>
        </p:nvSpPr>
        <p:spPr>
          <a:xfrm>
            <a:off x="648706" y="4595275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20283670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 userDrawn="1"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67" name="Pentagon 66"/>
          <p:cNvSpPr/>
          <p:nvPr userDrawn="1"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2" name="Pentagon 71"/>
          <p:cNvSpPr/>
          <p:nvPr userDrawn="1"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7" name="Pentagon 76"/>
          <p:cNvSpPr/>
          <p:nvPr userDrawn="1"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81" name="Pentagon 80"/>
          <p:cNvSpPr/>
          <p:nvPr userDrawn="1"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9097DD5-8847-43DE-B3AE-BE5A64A94902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379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br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279" y="5128616"/>
            <a:ext cx="2559043" cy="1809537"/>
          </a:xfrm>
          <a:prstGeom prst="rect">
            <a:avLst/>
          </a:prstGeom>
        </p:spPr>
      </p:pic>
      <p:sp>
        <p:nvSpPr>
          <p:cNvPr id="7" name="Freeform: Shape 6"/>
          <p:cNvSpPr/>
          <p:nvPr userDrawn="1"/>
        </p:nvSpPr>
        <p:spPr>
          <a:xfrm flipH="1">
            <a:off x="0" y="2034284"/>
            <a:ext cx="12192000" cy="1570232"/>
          </a:xfrm>
          <a:custGeom>
            <a:avLst/>
            <a:gdLst>
              <a:gd name="connsiteX0" fmla="*/ 0 w 12192000"/>
              <a:gd name="connsiteY0" fmla="*/ 0 h 1570232"/>
              <a:gd name="connsiteX1" fmla="*/ 10058950 w 12192000"/>
              <a:gd name="connsiteY1" fmla="*/ 0 h 1570232"/>
              <a:gd name="connsiteX2" fmla="*/ 10062651 w 12192000"/>
              <a:gd name="connsiteY2" fmla="*/ 36710 h 1570232"/>
              <a:gd name="connsiteX3" fmla="*/ 10842373 w 12192000"/>
              <a:gd name="connsiteY3" fmla="*/ 672200 h 1570232"/>
              <a:gd name="connsiteX4" fmla="*/ 11622095 w 12192000"/>
              <a:gd name="connsiteY4" fmla="*/ 36710 h 1570232"/>
              <a:gd name="connsiteX5" fmla="*/ 11625796 w 12192000"/>
              <a:gd name="connsiteY5" fmla="*/ 0 h 1570232"/>
              <a:gd name="connsiteX6" fmla="*/ 12192000 w 12192000"/>
              <a:gd name="connsiteY6" fmla="*/ 0 h 1570232"/>
              <a:gd name="connsiteX7" fmla="*/ 12192000 w 12192000"/>
              <a:gd name="connsiteY7" fmla="*/ 1570232 h 1570232"/>
              <a:gd name="connsiteX8" fmla="*/ 0 w 12192000"/>
              <a:gd name="connsiteY8" fmla="*/ 1570232 h 157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570232">
                <a:moveTo>
                  <a:pt x="0" y="0"/>
                </a:moveTo>
                <a:lnTo>
                  <a:pt x="10058950" y="0"/>
                </a:lnTo>
                <a:lnTo>
                  <a:pt x="10062651" y="36710"/>
                </a:lnTo>
                <a:cubicBezTo>
                  <a:pt x="10136865" y="399383"/>
                  <a:pt x="10457759" y="672200"/>
                  <a:pt x="10842373" y="672200"/>
                </a:cubicBezTo>
                <a:cubicBezTo>
                  <a:pt x="11226987" y="672200"/>
                  <a:pt x="11547881" y="399383"/>
                  <a:pt x="11622095" y="36710"/>
                </a:cubicBezTo>
                <a:lnTo>
                  <a:pt x="11625796" y="0"/>
                </a:lnTo>
                <a:lnTo>
                  <a:pt x="12192000" y="0"/>
                </a:lnTo>
                <a:lnTo>
                  <a:pt x="12192000" y="1570232"/>
                </a:lnTo>
                <a:lnTo>
                  <a:pt x="0" y="1570232"/>
                </a:lnTo>
                <a:close/>
              </a:path>
            </a:pathLst>
          </a:cu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8" name="Oval 7"/>
          <p:cNvSpPr/>
          <p:nvPr userDrawn="1"/>
        </p:nvSpPr>
        <p:spPr>
          <a:xfrm flipH="1">
            <a:off x="711199" y="1272168"/>
            <a:ext cx="1276856" cy="1276852"/>
          </a:xfrm>
          <a:prstGeom prst="ellipse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1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3259212" y="2362200"/>
            <a:ext cx="5673576" cy="914400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92045" y="1597544"/>
            <a:ext cx="915165" cy="626101"/>
            <a:chOff x="1322" y="702"/>
            <a:chExt cx="744" cy="509"/>
          </a:xfrm>
          <a:solidFill>
            <a:schemeClr val="bg1"/>
          </a:solidFill>
        </p:grpSpPr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1802" y="886"/>
              <a:ext cx="96" cy="103"/>
            </a:xfrm>
            <a:custGeom>
              <a:avLst/>
              <a:gdLst>
                <a:gd name="T0" fmla="*/ 208 w 478"/>
                <a:gd name="T1" fmla="*/ 245 h 518"/>
                <a:gd name="T2" fmla="*/ 166 w 478"/>
                <a:gd name="T3" fmla="*/ 266 h 518"/>
                <a:gd name="T4" fmla="*/ 136 w 478"/>
                <a:gd name="T5" fmla="*/ 303 h 518"/>
                <a:gd name="T6" fmla="*/ 125 w 478"/>
                <a:gd name="T7" fmla="*/ 350 h 518"/>
                <a:gd name="T8" fmla="*/ 136 w 478"/>
                <a:gd name="T9" fmla="*/ 398 h 518"/>
                <a:gd name="T10" fmla="*/ 166 w 478"/>
                <a:gd name="T11" fmla="*/ 435 h 518"/>
                <a:gd name="T12" fmla="*/ 208 w 478"/>
                <a:gd name="T13" fmla="*/ 455 h 518"/>
                <a:gd name="T14" fmla="*/ 257 w 478"/>
                <a:gd name="T15" fmla="*/ 455 h 518"/>
                <a:gd name="T16" fmla="*/ 300 w 478"/>
                <a:gd name="T17" fmla="*/ 435 h 518"/>
                <a:gd name="T18" fmla="*/ 330 w 478"/>
                <a:gd name="T19" fmla="*/ 398 h 518"/>
                <a:gd name="T20" fmla="*/ 340 w 478"/>
                <a:gd name="T21" fmla="*/ 350 h 518"/>
                <a:gd name="T22" fmla="*/ 330 w 478"/>
                <a:gd name="T23" fmla="*/ 303 h 518"/>
                <a:gd name="T24" fmla="*/ 300 w 478"/>
                <a:gd name="T25" fmla="*/ 266 h 518"/>
                <a:gd name="T26" fmla="*/ 257 w 478"/>
                <a:gd name="T27" fmla="*/ 245 h 518"/>
                <a:gd name="T28" fmla="*/ 81 w 478"/>
                <a:gd name="T29" fmla="*/ 0 h 518"/>
                <a:gd name="T30" fmla="*/ 209 w 478"/>
                <a:gd name="T31" fmla="*/ 184 h 518"/>
                <a:gd name="T32" fmla="*/ 256 w 478"/>
                <a:gd name="T33" fmla="*/ 184 h 518"/>
                <a:gd name="T34" fmla="*/ 299 w 478"/>
                <a:gd name="T35" fmla="*/ 196 h 518"/>
                <a:gd name="T36" fmla="*/ 443 w 478"/>
                <a:gd name="T37" fmla="*/ 49 h 518"/>
                <a:gd name="T38" fmla="*/ 369 w 478"/>
                <a:gd name="T39" fmla="*/ 254 h 518"/>
                <a:gd name="T40" fmla="*/ 392 w 478"/>
                <a:gd name="T41" fmla="*/ 298 h 518"/>
                <a:gd name="T42" fmla="*/ 400 w 478"/>
                <a:gd name="T43" fmla="*/ 350 h 518"/>
                <a:gd name="T44" fmla="*/ 386 w 478"/>
                <a:gd name="T45" fmla="*/ 415 h 518"/>
                <a:gd name="T46" fmla="*/ 351 w 478"/>
                <a:gd name="T47" fmla="*/ 469 h 518"/>
                <a:gd name="T48" fmla="*/ 298 w 478"/>
                <a:gd name="T49" fmla="*/ 506 h 518"/>
                <a:gd name="T50" fmla="*/ 233 w 478"/>
                <a:gd name="T51" fmla="*/ 518 h 518"/>
                <a:gd name="T52" fmla="*/ 168 w 478"/>
                <a:gd name="T53" fmla="*/ 506 h 518"/>
                <a:gd name="T54" fmla="*/ 115 w 478"/>
                <a:gd name="T55" fmla="*/ 469 h 518"/>
                <a:gd name="T56" fmla="*/ 78 w 478"/>
                <a:gd name="T57" fmla="*/ 415 h 518"/>
                <a:gd name="T58" fmla="*/ 66 w 478"/>
                <a:gd name="T59" fmla="*/ 350 h 518"/>
                <a:gd name="T60" fmla="*/ 77 w 478"/>
                <a:gd name="T61" fmla="*/ 289 h 518"/>
                <a:gd name="T62" fmla="*/ 108 w 478"/>
                <a:gd name="T63" fmla="*/ 238 h 518"/>
                <a:gd name="T64" fmla="*/ 40 w 478"/>
                <a:gd name="T65" fmla="*/ 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78" h="518">
                  <a:moveTo>
                    <a:pt x="233" y="242"/>
                  </a:moveTo>
                  <a:lnTo>
                    <a:pt x="208" y="245"/>
                  </a:lnTo>
                  <a:lnTo>
                    <a:pt x="185" y="253"/>
                  </a:lnTo>
                  <a:lnTo>
                    <a:pt x="166" y="266"/>
                  </a:lnTo>
                  <a:lnTo>
                    <a:pt x="149" y="282"/>
                  </a:lnTo>
                  <a:lnTo>
                    <a:pt x="136" y="303"/>
                  </a:lnTo>
                  <a:lnTo>
                    <a:pt x="128" y="326"/>
                  </a:lnTo>
                  <a:lnTo>
                    <a:pt x="125" y="350"/>
                  </a:lnTo>
                  <a:lnTo>
                    <a:pt x="128" y="375"/>
                  </a:lnTo>
                  <a:lnTo>
                    <a:pt x="136" y="398"/>
                  </a:lnTo>
                  <a:lnTo>
                    <a:pt x="149" y="417"/>
                  </a:lnTo>
                  <a:lnTo>
                    <a:pt x="166" y="435"/>
                  </a:lnTo>
                  <a:lnTo>
                    <a:pt x="185" y="447"/>
                  </a:lnTo>
                  <a:lnTo>
                    <a:pt x="208" y="455"/>
                  </a:lnTo>
                  <a:lnTo>
                    <a:pt x="233" y="459"/>
                  </a:lnTo>
                  <a:lnTo>
                    <a:pt x="257" y="455"/>
                  </a:lnTo>
                  <a:lnTo>
                    <a:pt x="280" y="447"/>
                  </a:lnTo>
                  <a:lnTo>
                    <a:pt x="300" y="435"/>
                  </a:lnTo>
                  <a:lnTo>
                    <a:pt x="316" y="417"/>
                  </a:lnTo>
                  <a:lnTo>
                    <a:pt x="330" y="398"/>
                  </a:lnTo>
                  <a:lnTo>
                    <a:pt x="338" y="375"/>
                  </a:lnTo>
                  <a:lnTo>
                    <a:pt x="340" y="350"/>
                  </a:lnTo>
                  <a:lnTo>
                    <a:pt x="338" y="326"/>
                  </a:lnTo>
                  <a:lnTo>
                    <a:pt x="330" y="303"/>
                  </a:lnTo>
                  <a:lnTo>
                    <a:pt x="316" y="282"/>
                  </a:lnTo>
                  <a:lnTo>
                    <a:pt x="300" y="266"/>
                  </a:lnTo>
                  <a:lnTo>
                    <a:pt x="280" y="253"/>
                  </a:lnTo>
                  <a:lnTo>
                    <a:pt x="257" y="245"/>
                  </a:lnTo>
                  <a:lnTo>
                    <a:pt x="233" y="242"/>
                  </a:lnTo>
                  <a:close/>
                  <a:moveTo>
                    <a:pt x="81" y="0"/>
                  </a:moveTo>
                  <a:lnTo>
                    <a:pt x="185" y="189"/>
                  </a:lnTo>
                  <a:lnTo>
                    <a:pt x="209" y="184"/>
                  </a:lnTo>
                  <a:lnTo>
                    <a:pt x="233" y="182"/>
                  </a:lnTo>
                  <a:lnTo>
                    <a:pt x="256" y="184"/>
                  </a:lnTo>
                  <a:lnTo>
                    <a:pt x="278" y="189"/>
                  </a:lnTo>
                  <a:lnTo>
                    <a:pt x="299" y="196"/>
                  </a:lnTo>
                  <a:lnTo>
                    <a:pt x="406" y="23"/>
                  </a:lnTo>
                  <a:lnTo>
                    <a:pt x="443" y="49"/>
                  </a:lnTo>
                  <a:lnTo>
                    <a:pt x="478" y="79"/>
                  </a:lnTo>
                  <a:lnTo>
                    <a:pt x="369" y="254"/>
                  </a:lnTo>
                  <a:lnTo>
                    <a:pt x="383" y="276"/>
                  </a:lnTo>
                  <a:lnTo>
                    <a:pt x="392" y="298"/>
                  </a:lnTo>
                  <a:lnTo>
                    <a:pt x="398" y="324"/>
                  </a:lnTo>
                  <a:lnTo>
                    <a:pt x="400" y="350"/>
                  </a:lnTo>
                  <a:lnTo>
                    <a:pt x="397" y="384"/>
                  </a:lnTo>
                  <a:lnTo>
                    <a:pt x="386" y="415"/>
                  </a:lnTo>
                  <a:lnTo>
                    <a:pt x="372" y="444"/>
                  </a:lnTo>
                  <a:lnTo>
                    <a:pt x="351" y="469"/>
                  </a:lnTo>
                  <a:lnTo>
                    <a:pt x="326" y="490"/>
                  </a:lnTo>
                  <a:lnTo>
                    <a:pt x="298" y="506"/>
                  </a:lnTo>
                  <a:lnTo>
                    <a:pt x="266" y="515"/>
                  </a:lnTo>
                  <a:lnTo>
                    <a:pt x="233" y="518"/>
                  </a:lnTo>
                  <a:lnTo>
                    <a:pt x="199" y="515"/>
                  </a:lnTo>
                  <a:lnTo>
                    <a:pt x="168" y="506"/>
                  </a:lnTo>
                  <a:lnTo>
                    <a:pt x="140" y="490"/>
                  </a:lnTo>
                  <a:lnTo>
                    <a:pt x="115" y="469"/>
                  </a:lnTo>
                  <a:lnTo>
                    <a:pt x="94" y="444"/>
                  </a:lnTo>
                  <a:lnTo>
                    <a:pt x="78" y="415"/>
                  </a:lnTo>
                  <a:lnTo>
                    <a:pt x="69" y="384"/>
                  </a:lnTo>
                  <a:lnTo>
                    <a:pt x="66" y="350"/>
                  </a:lnTo>
                  <a:lnTo>
                    <a:pt x="68" y="319"/>
                  </a:lnTo>
                  <a:lnTo>
                    <a:pt x="77" y="289"/>
                  </a:lnTo>
                  <a:lnTo>
                    <a:pt x="91" y="262"/>
                  </a:lnTo>
                  <a:lnTo>
                    <a:pt x="108" y="238"/>
                  </a:lnTo>
                  <a:lnTo>
                    <a:pt x="0" y="43"/>
                  </a:lnTo>
                  <a:lnTo>
                    <a:pt x="40" y="18"/>
                  </a:lnTo>
                  <a:lnTo>
                    <a:pt x="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1909" y="702"/>
              <a:ext cx="114" cy="157"/>
            </a:xfrm>
            <a:custGeom>
              <a:avLst/>
              <a:gdLst>
                <a:gd name="T0" fmla="*/ 379 w 569"/>
                <a:gd name="T1" fmla="*/ 63 h 787"/>
                <a:gd name="T2" fmla="*/ 335 w 569"/>
                <a:gd name="T3" fmla="*/ 85 h 787"/>
                <a:gd name="T4" fmla="*/ 306 w 569"/>
                <a:gd name="T5" fmla="*/ 121 h 787"/>
                <a:gd name="T6" fmla="*/ 296 w 569"/>
                <a:gd name="T7" fmla="*/ 168 h 787"/>
                <a:gd name="T8" fmla="*/ 306 w 569"/>
                <a:gd name="T9" fmla="*/ 216 h 787"/>
                <a:gd name="T10" fmla="*/ 335 w 569"/>
                <a:gd name="T11" fmla="*/ 253 h 787"/>
                <a:gd name="T12" fmla="*/ 379 w 569"/>
                <a:gd name="T13" fmla="*/ 274 h 787"/>
                <a:gd name="T14" fmla="*/ 427 w 569"/>
                <a:gd name="T15" fmla="*/ 274 h 787"/>
                <a:gd name="T16" fmla="*/ 469 w 569"/>
                <a:gd name="T17" fmla="*/ 253 h 787"/>
                <a:gd name="T18" fmla="*/ 499 w 569"/>
                <a:gd name="T19" fmla="*/ 216 h 787"/>
                <a:gd name="T20" fmla="*/ 510 w 569"/>
                <a:gd name="T21" fmla="*/ 168 h 787"/>
                <a:gd name="T22" fmla="*/ 499 w 569"/>
                <a:gd name="T23" fmla="*/ 121 h 787"/>
                <a:gd name="T24" fmla="*/ 469 w 569"/>
                <a:gd name="T25" fmla="*/ 85 h 787"/>
                <a:gd name="T26" fmla="*/ 427 w 569"/>
                <a:gd name="T27" fmla="*/ 63 h 787"/>
                <a:gd name="T28" fmla="*/ 402 w 569"/>
                <a:gd name="T29" fmla="*/ 0 h 787"/>
                <a:gd name="T30" fmla="*/ 467 w 569"/>
                <a:gd name="T31" fmla="*/ 14 h 787"/>
                <a:gd name="T32" fmla="*/ 521 w 569"/>
                <a:gd name="T33" fmla="*/ 49 h 787"/>
                <a:gd name="T34" fmla="*/ 557 w 569"/>
                <a:gd name="T35" fmla="*/ 103 h 787"/>
                <a:gd name="T36" fmla="*/ 569 w 569"/>
                <a:gd name="T37" fmla="*/ 168 h 787"/>
                <a:gd name="T38" fmla="*/ 557 w 569"/>
                <a:gd name="T39" fmla="*/ 233 h 787"/>
                <a:gd name="T40" fmla="*/ 521 w 569"/>
                <a:gd name="T41" fmla="*/ 287 h 787"/>
                <a:gd name="T42" fmla="*/ 467 w 569"/>
                <a:gd name="T43" fmla="*/ 324 h 787"/>
                <a:gd name="T44" fmla="*/ 402 w 569"/>
                <a:gd name="T45" fmla="*/ 336 h 787"/>
                <a:gd name="T46" fmla="*/ 356 w 569"/>
                <a:gd name="T47" fmla="*/ 331 h 787"/>
                <a:gd name="T48" fmla="*/ 38 w 569"/>
                <a:gd name="T49" fmla="*/ 760 h 787"/>
                <a:gd name="T50" fmla="*/ 280 w 569"/>
                <a:gd name="T51" fmla="*/ 282 h 787"/>
                <a:gd name="T52" fmla="*/ 247 w 569"/>
                <a:gd name="T53" fmla="*/ 230 h 787"/>
                <a:gd name="T54" fmla="*/ 235 w 569"/>
                <a:gd name="T55" fmla="*/ 168 h 787"/>
                <a:gd name="T56" fmla="*/ 249 w 569"/>
                <a:gd name="T57" fmla="*/ 103 h 787"/>
                <a:gd name="T58" fmla="*/ 284 w 569"/>
                <a:gd name="T59" fmla="*/ 49 h 787"/>
                <a:gd name="T60" fmla="*/ 338 w 569"/>
                <a:gd name="T61" fmla="*/ 14 h 787"/>
                <a:gd name="T62" fmla="*/ 402 w 569"/>
                <a:gd name="T63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69" h="787">
                  <a:moveTo>
                    <a:pt x="402" y="61"/>
                  </a:moveTo>
                  <a:lnTo>
                    <a:pt x="379" y="63"/>
                  </a:lnTo>
                  <a:lnTo>
                    <a:pt x="356" y="72"/>
                  </a:lnTo>
                  <a:lnTo>
                    <a:pt x="335" y="85"/>
                  </a:lnTo>
                  <a:lnTo>
                    <a:pt x="318" y="101"/>
                  </a:lnTo>
                  <a:lnTo>
                    <a:pt x="306" y="121"/>
                  </a:lnTo>
                  <a:lnTo>
                    <a:pt x="298" y="144"/>
                  </a:lnTo>
                  <a:lnTo>
                    <a:pt x="296" y="168"/>
                  </a:lnTo>
                  <a:lnTo>
                    <a:pt x="298" y="193"/>
                  </a:lnTo>
                  <a:lnTo>
                    <a:pt x="306" y="216"/>
                  </a:lnTo>
                  <a:lnTo>
                    <a:pt x="318" y="236"/>
                  </a:lnTo>
                  <a:lnTo>
                    <a:pt x="335" y="253"/>
                  </a:lnTo>
                  <a:lnTo>
                    <a:pt x="356" y="265"/>
                  </a:lnTo>
                  <a:lnTo>
                    <a:pt x="379" y="274"/>
                  </a:lnTo>
                  <a:lnTo>
                    <a:pt x="402" y="277"/>
                  </a:lnTo>
                  <a:lnTo>
                    <a:pt x="427" y="274"/>
                  </a:lnTo>
                  <a:lnTo>
                    <a:pt x="450" y="265"/>
                  </a:lnTo>
                  <a:lnTo>
                    <a:pt x="469" y="253"/>
                  </a:lnTo>
                  <a:lnTo>
                    <a:pt x="486" y="236"/>
                  </a:lnTo>
                  <a:lnTo>
                    <a:pt x="499" y="216"/>
                  </a:lnTo>
                  <a:lnTo>
                    <a:pt x="507" y="193"/>
                  </a:lnTo>
                  <a:lnTo>
                    <a:pt x="510" y="168"/>
                  </a:lnTo>
                  <a:lnTo>
                    <a:pt x="507" y="144"/>
                  </a:lnTo>
                  <a:lnTo>
                    <a:pt x="499" y="121"/>
                  </a:lnTo>
                  <a:lnTo>
                    <a:pt x="486" y="101"/>
                  </a:lnTo>
                  <a:lnTo>
                    <a:pt x="469" y="85"/>
                  </a:lnTo>
                  <a:lnTo>
                    <a:pt x="450" y="72"/>
                  </a:lnTo>
                  <a:lnTo>
                    <a:pt x="427" y="63"/>
                  </a:lnTo>
                  <a:lnTo>
                    <a:pt x="402" y="61"/>
                  </a:lnTo>
                  <a:close/>
                  <a:moveTo>
                    <a:pt x="402" y="0"/>
                  </a:moveTo>
                  <a:lnTo>
                    <a:pt x="436" y="3"/>
                  </a:lnTo>
                  <a:lnTo>
                    <a:pt x="467" y="14"/>
                  </a:lnTo>
                  <a:lnTo>
                    <a:pt x="496" y="29"/>
                  </a:lnTo>
                  <a:lnTo>
                    <a:pt x="521" y="49"/>
                  </a:lnTo>
                  <a:lnTo>
                    <a:pt x="541" y="74"/>
                  </a:lnTo>
                  <a:lnTo>
                    <a:pt x="557" y="103"/>
                  </a:lnTo>
                  <a:lnTo>
                    <a:pt x="566" y="135"/>
                  </a:lnTo>
                  <a:lnTo>
                    <a:pt x="569" y="168"/>
                  </a:lnTo>
                  <a:lnTo>
                    <a:pt x="566" y="203"/>
                  </a:lnTo>
                  <a:lnTo>
                    <a:pt x="557" y="233"/>
                  </a:lnTo>
                  <a:lnTo>
                    <a:pt x="541" y="262"/>
                  </a:lnTo>
                  <a:lnTo>
                    <a:pt x="521" y="287"/>
                  </a:lnTo>
                  <a:lnTo>
                    <a:pt x="496" y="308"/>
                  </a:lnTo>
                  <a:lnTo>
                    <a:pt x="467" y="324"/>
                  </a:lnTo>
                  <a:lnTo>
                    <a:pt x="436" y="333"/>
                  </a:lnTo>
                  <a:lnTo>
                    <a:pt x="402" y="336"/>
                  </a:lnTo>
                  <a:lnTo>
                    <a:pt x="379" y="335"/>
                  </a:lnTo>
                  <a:lnTo>
                    <a:pt x="356" y="331"/>
                  </a:lnTo>
                  <a:lnTo>
                    <a:pt x="74" y="787"/>
                  </a:lnTo>
                  <a:lnTo>
                    <a:pt x="38" y="760"/>
                  </a:lnTo>
                  <a:lnTo>
                    <a:pt x="0" y="735"/>
                  </a:lnTo>
                  <a:lnTo>
                    <a:pt x="280" y="282"/>
                  </a:lnTo>
                  <a:lnTo>
                    <a:pt x="260" y="257"/>
                  </a:lnTo>
                  <a:lnTo>
                    <a:pt x="247" y="230"/>
                  </a:lnTo>
                  <a:lnTo>
                    <a:pt x="239" y="200"/>
                  </a:lnTo>
                  <a:lnTo>
                    <a:pt x="235" y="168"/>
                  </a:lnTo>
                  <a:lnTo>
                    <a:pt x="239" y="135"/>
                  </a:lnTo>
                  <a:lnTo>
                    <a:pt x="249" y="103"/>
                  </a:lnTo>
                  <a:lnTo>
                    <a:pt x="264" y="74"/>
                  </a:lnTo>
                  <a:lnTo>
                    <a:pt x="284" y="49"/>
                  </a:lnTo>
                  <a:lnTo>
                    <a:pt x="309" y="29"/>
                  </a:lnTo>
                  <a:lnTo>
                    <a:pt x="338" y="14"/>
                  </a:lnTo>
                  <a:lnTo>
                    <a:pt x="369" y="3"/>
                  </a:lnTo>
                  <a:lnTo>
                    <a:pt x="4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1322" y="744"/>
              <a:ext cx="472" cy="282"/>
            </a:xfrm>
            <a:custGeom>
              <a:avLst/>
              <a:gdLst>
                <a:gd name="T0" fmla="*/ 1519 w 2361"/>
                <a:gd name="T1" fmla="*/ 1158 h 1410"/>
                <a:gd name="T2" fmla="*/ 1480 w 2361"/>
                <a:gd name="T3" fmla="*/ 1242 h 1410"/>
                <a:gd name="T4" fmla="*/ 1519 w 2361"/>
                <a:gd name="T5" fmla="*/ 1327 h 1410"/>
                <a:gd name="T6" fmla="*/ 1611 w 2361"/>
                <a:gd name="T7" fmla="*/ 1347 h 1410"/>
                <a:gd name="T8" fmla="*/ 1683 w 2361"/>
                <a:gd name="T9" fmla="*/ 1290 h 1410"/>
                <a:gd name="T10" fmla="*/ 1683 w 2361"/>
                <a:gd name="T11" fmla="*/ 1195 h 1410"/>
                <a:gd name="T12" fmla="*/ 1611 w 2361"/>
                <a:gd name="T13" fmla="*/ 1137 h 1410"/>
                <a:gd name="T14" fmla="*/ 120 w 2361"/>
                <a:gd name="T15" fmla="*/ 824 h 1410"/>
                <a:gd name="T16" fmla="*/ 63 w 2361"/>
                <a:gd name="T17" fmla="*/ 896 h 1410"/>
                <a:gd name="T18" fmla="*/ 83 w 2361"/>
                <a:gd name="T19" fmla="*/ 989 h 1410"/>
                <a:gd name="T20" fmla="*/ 167 w 2361"/>
                <a:gd name="T21" fmla="*/ 1029 h 1410"/>
                <a:gd name="T22" fmla="*/ 251 w 2361"/>
                <a:gd name="T23" fmla="*/ 989 h 1410"/>
                <a:gd name="T24" fmla="*/ 272 w 2361"/>
                <a:gd name="T25" fmla="*/ 896 h 1410"/>
                <a:gd name="T26" fmla="*/ 215 w 2361"/>
                <a:gd name="T27" fmla="*/ 824 h 1410"/>
                <a:gd name="T28" fmla="*/ 1049 w 2361"/>
                <a:gd name="T29" fmla="*/ 243 h 1410"/>
                <a:gd name="T30" fmla="*/ 977 w 2361"/>
                <a:gd name="T31" fmla="*/ 301 h 1410"/>
                <a:gd name="T32" fmla="*/ 977 w 2361"/>
                <a:gd name="T33" fmla="*/ 396 h 1410"/>
                <a:gd name="T34" fmla="*/ 1049 w 2361"/>
                <a:gd name="T35" fmla="*/ 454 h 1410"/>
                <a:gd name="T36" fmla="*/ 1141 w 2361"/>
                <a:gd name="T37" fmla="*/ 433 h 1410"/>
                <a:gd name="T38" fmla="*/ 1181 w 2361"/>
                <a:gd name="T39" fmla="*/ 348 h 1410"/>
                <a:gd name="T40" fmla="*/ 1141 w 2361"/>
                <a:gd name="T41" fmla="*/ 265 h 1410"/>
                <a:gd name="T42" fmla="*/ 2122 w 2361"/>
                <a:gd name="T43" fmla="*/ 60 h 1410"/>
                <a:gd name="T44" fmla="*/ 2039 w 2361"/>
                <a:gd name="T45" fmla="*/ 101 h 1410"/>
                <a:gd name="T46" fmla="*/ 2018 w 2361"/>
                <a:gd name="T47" fmla="*/ 193 h 1410"/>
                <a:gd name="T48" fmla="*/ 2075 w 2361"/>
                <a:gd name="T49" fmla="*/ 265 h 1410"/>
                <a:gd name="T50" fmla="*/ 2169 w 2361"/>
                <a:gd name="T51" fmla="*/ 265 h 1410"/>
                <a:gd name="T52" fmla="*/ 2226 w 2361"/>
                <a:gd name="T53" fmla="*/ 193 h 1410"/>
                <a:gd name="T54" fmla="*/ 2206 w 2361"/>
                <a:gd name="T55" fmla="*/ 101 h 1410"/>
                <a:gd name="T56" fmla="*/ 2122 w 2361"/>
                <a:gd name="T57" fmla="*/ 60 h 1410"/>
                <a:gd name="T58" fmla="*/ 2216 w 2361"/>
                <a:gd name="T59" fmla="*/ 29 h 1410"/>
                <a:gd name="T60" fmla="*/ 2286 w 2361"/>
                <a:gd name="T61" fmla="*/ 134 h 1410"/>
                <a:gd name="T62" fmla="*/ 2264 w 2361"/>
                <a:gd name="T63" fmla="*/ 258 h 1410"/>
                <a:gd name="T64" fmla="*/ 2282 w 2361"/>
                <a:gd name="T65" fmla="*/ 539 h 1410"/>
                <a:gd name="T66" fmla="*/ 2106 w 2361"/>
                <a:gd name="T67" fmla="*/ 336 h 1410"/>
                <a:gd name="T68" fmla="*/ 1742 w 2361"/>
                <a:gd name="T69" fmla="*/ 1181 h 1410"/>
                <a:gd name="T70" fmla="*/ 1740 w 2361"/>
                <a:gd name="T71" fmla="*/ 1308 h 1410"/>
                <a:gd name="T72" fmla="*/ 1651 w 2361"/>
                <a:gd name="T73" fmla="*/ 1398 h 1410"/>
                <a:gd name="T74" fmla="*/ 1522 w 2361"/>
                <a:gd name="T75" fmla="*/ 1398 h 1410"/>
                <a:gd name="T76" fmla="*/ 1433 w 2361"/>
                <a:gd name="T77" fmla="*/ 1308 h 1410"/>
                <a:gd name="T78" fmla="*/ 1431 w 2361"/>
                <a:gd name="T79" fmla="*/ 1180 h 1410"/>
                <a:gd name="T80" fmla="*/ 1102 w 2361"/>
                <a:gd name="T81" fmla="*/ 514 h 1410"/>
                <a:gd name="T82" fmla="*/ 988 w 2361"/>
                <a:gd name="T83" fmla="*/ 492 h 1410"/>
                <a:gd name="T84" fmla="*/ 334 w 2361"/>
                <a:gd name="T85" fmla="*/ 922 h 1410"/>
                <a:gd name="T86" fmla="*/ 285 w 2361"/>
                <a:gd name="T87" fmla="*/ 1041 h 1410"/>
                <a:gd name="T88" fmla="*/ 167 w 2361"/>
                <a:gd name="T89" fmla="*/ 1090 h 1410"/>
                <a:gd name="T90" fmla="*/ 49 w 2361"/>
                <a:gd name="T91" fmla="*/ 1041 h 1410"/>
                <a:gd name="T92" fmla="*/ 0 w 2361"/>
                <a:gd name="T93" fmla="*/ 922 h 1410"/>
                <a:gd name="T94" fmla="*/ 49 w 2361"/>
                <a:gd name="T95" fmla="*/ 803 h 1410"/>
                <a:gd name="T96" fmla="*/ 167 w 2361"/>
                <a:gd name="T97" fmla="*/ 753 h 1410"/>
                <a:gd name="T98" fmla="*/ 280 w 2361"/>
                <a:gd name="T99" fmla="*/ 797 h 1410"/>
                <a:gd name="T100" fmla="*/ 910 w 2361"/>
                <a:gd name="T101" fmla="*/ 315 h 1410"/>
                <a:gd name="T102" fmla="*/ 981 w 2361"/>
                <a:gd name="T103" fmla="*/ 209 h 1410"/>
                <a:gd name="T104" fmla="*/ 1107 w 2361"/>
                <a:gd name="T105" fmla="*/ 184 h 1410"/>
                <a:gd name="T106" fmla="*/ 1213 w 2361"/>
                <a:gd name="T107" fmla="*/ 254 h 1410"/>
                <a:gd name="T108" fmla="*/ 1239 w 2361"/>
                <a:gd name="T109" fmla="*/ 378 h 1410"/>
                <a:gd name="T110" fmla="*/ 1541 w 2361"/>
                <a:gd name="T111" fmla="*/ 1081 h 1410"/>
                <a:gd name="T112" fmla="*/ 1633 w 2361"/>
                <a:gd name="T113" fmla="*/ 1081 h 1410"/>
                <a:gd name="T114" fmla="*/ 1965 w 2361"/>
                <a:gd name="T115" fmla="*/ 224 h 1410"/>
                <a:gd name="T116" fmla="*/ 1968 w 2361"/>
                <a:gd name="T117" fmla="*/ 103 h 1410"/>
                <a:gd name="T118" fmla="*/ 2057 w 2361"/>
                <a:gd name="T119" fmla="*/ 13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61" h="1410">
                  <a:moveTo>
                    <a:pt x="1586" y="1134"/>
                  </a:moveTo>
                  <a:lnTo>
                    <a:pt x="1561" y="1137"/>
                  </a:lnTo>
                  <a:lnTo>
                    <a:pt x="1540" y="1146"/>
                  </a:lnTo>
                  <a:lnTo>
                    <a:pt x="1519" y="1158"/>
                  </a:lnTo>
                  <a:lnTo>
                    <a:pt x="1502" y="1174"/>
                  </a:lnTo>
                  <a:lnTo>
                    <a:pt x="1490" y="1195"/>
                  </a:lnTo>
                  <a:lnTo>
                    <a:pt x="1482" y="1218"/>
                  </a:lnTo>
                  <a:lnTo>
                    <a:pt x="1480" y="1242"/>
                  </a:lnTo>
                  <a:lnTo>
                    <a:pt x="1482" y="1267"/>
                  </a:lnTo>
                  <a:lnTo>
                    <a:pt x="1490" y="1290"/>
                  </a:lnTo>
                  <a:lnTo>
                    <a:pt x="1502" y="1309"/>
                  </a:lnTo>
                  <a:lnTo>
                    <a:pt x="1519" y="1327"/>
                  </a:lnTo>
                  <a:lnTo>
                    <a:pt x="1540" y="1339"/>
                  </a:lnTo>
                  <a:lnTo>
                    <a:pt x="1561" y="1347"/>
                  </a:lnTo>
                  <a:lnTo>
                    <a:pt x="1586" y="1351"/>
                  </a:lnTo>
                  <a:lnTo>
                    <a:pt x="1611" y="1347"/>
                  </a:lnTo>
                  <a:lnTo>
                    <a:pt x="1633" y="1339"/>
                  </a:lnTo>
                  <a:lnTo>
                    <a:pt x="1653" y="1327"/>
                  </a:lnTo>
                  <a:lnTo>
                    <a:pt x="1670" y="1309"/>
                  </a:lnTo>
                  <a:lnTo>
                    <a:pt x="1683" y="1290"/>
                  </a:lnTo>
                  <a:lnTo>
                    <a:pt x="1691" y="1267"/>
                  </a:lnTo>
                  <a:lnTo>
                    <a:pt x="1693" y="1242"/>
                  </a:lnTo>
                  <a:lnTo>
                    <a:pt x="1691" y="1218"/>
                  </a:lnTo>
                  <a:lnTo>
                    <a:pt x="1683" y="1195"/>
                  </a:lnTo>
                  <a:lnTo>
                    <a:pt x="1670" y="1174"/>
                  </a:lnTo>
                  <a:lnTo>
                    <a:pt x="1653" y="1158"/>
                  </a:lnTo>
                  <a:lnTo>
                    <a:pt x="1633" y="1146"/>
                  </a:lnTo>
                  <a:lnTo>
                    <a:pt x="1611" y="1137"/>
                  </a:lnTo>
                  <a:lnTo>
                    <a:pt x="1586" y="1134"/>
                  </a:lnTo>
                  <a:close/>
                  <a:moveTo>
                    <a:pt x="167" y="814"/>
                  </a:moveTo>
                  <a:lnTo>
                    <a:pt x="142" y="816"/>
                  </a:lnTo>
                  <a:lnTo>
                    <a:pt x="120" y="824"/>
                  </a:lnTo>
                  <a:lnTo>
                    <a:pt x="100" y="837"/>
                  </a:lnTo>
                  <a:lnTo>
                    <a:pt x="83" y="854"/>
                  </a:lnTo>
                  <a:lnTo>
                    <a:pt x="70" y="875"/>
                  </a:lnTo>
                  <a:lnTo>
                    <a:pt x="63" y="896"/>
                  </a:lnTo>
                  <a:lnTo>
                    <a:pt x="60" y="922"/>
                  </a:lnTo>
                  <a:lnTo>
                    <a:pt x="63" y="947"/>
                  </a:lnTo>
                  <a:lnTo>
                    <a:pt x="70" y="970"/>
                  </a:lnTo>
                  <a:lnTo>
                    <a:pt x="83" y="989"/>
                  </a:lnTo>
                  <a:lnTo>
                    <a:pt x="100" y="1006"/>
                  </a:lnTo>
                  <a:lnTo>
                    <a:pt x="120" y="1019"/>
                  </a:lnTo>
                  <a:lnTo>
                    <a:pt x="142" y="1027"/>
                  </a:lnTo>
                  <a:lnTo>
                    <a:pt x="167" y="1029"/>
                  </a:lnTo>
                  <a:lnTo>
                    <a:pt x="192" y="1027"/>
                  </a:lnTo>
                  <a:lnTo>
                    <a:pt x="215" y="1019"/>
                  </a:lnTo>
                  <a:lnTo>
                    <a:pt x="234" y="1006"/>
                  </a:lnTo>
                  <a:lnTo>
                    <a:pt x="251" y="989"/>
                  </a:lnTo>
                  <a:lnTo>
                    <a:pt x="264" y="970"/>
                  </a:lnTo>
                  <a:lnTo>
                    <a:pt x="272" y="947"/>
                  </a:lnTo>
                  <a:lnTo>
                    <a:pt x="274" y="922"/>
                  </a:lnTo>
                  <a:lnTo>
                    <a:pt x="272" y="896"/>
                  </a:lnTo>
                  <a:lnTo>
                    <a:pt x="264" y="875"/>
                  </a:lnTo>
                  <a:lnTo>
                    <a:pt x="251" y="854"/>
                  </a:lnTo>
                  <a:lnTo>
                    <a:pt x="234" y="837"/>
                  </a:lnTo>
                  <a:lnTo>
                    <a:pt x="215" y="824"/>
                  </a:lnTo>
                  <a:lnTo>
                    <a:pt x="192" y="816"/>
                  </a:lnTo>
                  <a:lnTo>
                    <a:pt x="167" y="814"/>
                  </a:lnTo>
                  <a:close/>
                  <a:moveTo>
                    <a:pt x="1074" y="241"/>
                  </a:moveTo>
                  <a:lnTo>
                    <a:pt x="1049" y="243"/>
                  </a:lnTo>
                  <a:lnTo>
                    <a:pt x="1026" y="252"/>
                  </a:lnTo>
                  <a:lnTo>
                    <a:pt x="1007" y="265"/>
                  </a:lnTo>
                  <a:lnTo>
                    <a:pt x="990" y="281"/>
                  </a:lnTo>
                  <a:lnTo>
                    <a:pt x="977" y="301"/>
                  </a:lnTo>
                  <a:lnTo>
                    <a:pt x="969" y="324"/>
                  </a:lnTo>
                  <a:lnTo>
                    <a:pt x="966" y="348"/>
                  </a:lnTo>
                  <a:lnTo>
                    <a:pt x="969" y="373"/>
                  </a:lnTo>
                  <a:lnTo>
                    <a:pt x="977" y="396"/>
                  </a:lnTo>
                  <a:lnTo>
                    <a:pt x="990" y="416"/>
                  </a:lnTo>
                  <a:lnTo>
                    <a:pt x="1007" y="433"/>
                  </a:lnTo>
                  <a:lnTo>
                    <a:pt x="1026" y="446"/>
                  </a:lnTo>
                  <a:lnTo>
                    <a:pt x="1049" y="454"/>
                  </a:lnTo>
                  <a:lnTo>
                    <a:pt x="1074" y="457"/>
                  </a:lnTo>
                  <a:lnTo>
                    <a:pt x="1098" y="454"/>
                  </a:lnTo>
                  <a:lnTo>
                    <a:pt x="1120" y="446"/>
                  </a:lnTo>
                  <a:lnTo>
                    <a:pt x="1141" y="433"/>
                  </a:lnTo>
                  <a:lnTo>
                    <a:pt x="1157" y="416"/>
                  </a:lnTo>
                  <a:lnTo>
                    <a:pt x="1169" y="396"/>
                  </a:lnTo>
                  <a:lnTo>
                    <a:pt x="1178" y="373"/>
                  </a:lnTo>
                  <a:lnTo>
                    <a:pt x="1181" y="348"/>
                  </a:lnTo>
                  <a:lnTo>
                    <a:pt x="1178" y="324"/>
                  </a:lnTo>
                  <a:lnTo>
                    <a:pt x="1169" y="301"/>
                  </a:lnTo>
                  <a:lnTo>
                    <a:pt x="1157" y="281"/>
                  </a:lnTo>
                  <a:lnTo>
                    <a:pt x="1141" y="265"/>
                  </a:lnTo>
                  <a:lnTo>
                    <a:pt x="1120" y="252"/>
                  </a:lnTo>
                  <a:lnTo>
                    <a:pt x="1098" y="243"/>
                  </a:lnTo>
                  <a:lnTo>
                    <a:pt x="1074" y="241"/>
                  </a:lnTo>
                  <a:close/>
                  <a:moveTo>
                    <a:pt x="2122" y="60"/>
                  </a:moveTo>
                  <a:lnTo>
                    <a:pt x="2098" y="63"/>
                  </a:lnTo>
                  <a:lnTo>
                    <a:pt x="2075" y="71"/>
                  </a:lnTo>
                  <a:lnTo>
                    <a:pt x="2056" y="84"/>
                  </a:lnTo>
                  <a:lnTo>
                    <a:pt x="2039" y="101"/>
                  </a:lnTo>
                  <a:lnTo>
                    <a:pt x="2026" y="121"/>
                  </a:lnTo>
                  <a:lnTo>
                    <a:pt x="2018" y="143"/>
                  </a:lnTo>
                  <a:lnTo>
                    <a:pt x="2015" y="169"/>
                  </a:lnTo>
                  <a:lnTo>
                    <a:pt x="2018" y="193"/>
                  </a:lnTo>
                  <a:lnTo>
                    <a:pt x="2026" y="216"/>
                  </a:lnTo>
                  <a:lnTo>
                    <a:pt x="2039" y="236"/>
                  </a:lnTo>
                  <a:lnTo>
                    <a:pt x="2056" y="252"/>
                  </a:lnTo>
                  <a:lnTo>
                    <a:pt x="2075" y="265"/>
                  </a:lnTo>
                  <a:lnTo>
                    <a:pt x="2098" y="274"/>
                  </a:lnTo>
                  <a:lnTo>
                    <a:pt x="2122" y="276"/>
                  </a:lnTo>
                  <a:lnTo>
                    <a:pt x="2147" y="274"/>
                  </a:lnTo>
                  <a:lnTo>
                    <a:pt x="2169" y="265"/>
                  </a:lnTo>
                  <a:lnTo>
                    <a:pt x="2190" y="252"/>
                  </a:lnTo>
                  <a:lnTo>
                    <a:pt x="2206" y="236"/>
                  </a:lnTo>
                  <a:lnTo>
                    <a:pt x="2218" y="216"/>
                  </a:lnTo>
                  <a:lnTo>
                    <a:pt x="2226" y="193"/>
                  </a:lnTo>
                  <a:lnTo>
                    <a:pt x="2230" y="169"/>
                  </a:lnTo>
                  <a:lnTo>
                    <a:pt x="2226" y="143"/>
                  </a:lnTo>
                  <a:lnTo>
                    <a:pt x="2218" y="121"/>
                  </a:lnTo>
                  <a:lnTo>
                    <a:pt x="2206" y="101"/>
                  </a:lnTo>
                  <a:lnTo>
                    <a:pt x="2190" y="84"/>
                  </a:lnTo>
                  <a:lnTo>
                    <a:pt x="2169" y="71"/>
                  </a:lnTo>
                  <a:lnTo>
                    <a:pt x="2147" y="63"/>
                  </a:lnTo>
                  <a:lnTo>
                    <a:pt x="2122" y="60"/>
                  </a:lnTo>
                  <a:close/>
                  <a:moveTo>
                    <a:pt x="2122" y="0"/>
                  </a:moveTo>
                  <a:lnTo>
                    <a:pt x="2156" y="4"/>
                  </a:lnTo>
                  <a:lnTo>
                    <a:pt x="2188" y="13"/>
                  </a:lnTo>
                  <a:lnTo>
                    <a:pt x="2216" y="29"/>
                  </a:lnTo>
                  <a:lnTo>
                    <a:pt x="2240" y="50"/>
                  </a:lnTo>
                  <a:lnTo>
                    <a:pt x="2260" y="75"/>
                  </a:lnTo>
                  <a:lnTo>
                    <a:pt x="2276" y="103"/>
                  </a:lnTo>
                  <a:lnTo>
                    <a:pt x="2286" y="134"/>
                  </a:lnTo>
                  <a:lnTo>
                    <a:pt x="2290" y="169"/>
                  </a:lnTo>
                  <a:lnTo>
                    <a:pt x="2286" y="201"/>
                  </a:lnTo>
                  <a:lnTo>
                    <a:pt x="2277" y="230"/>
                  </a:lnTo>
                  <a:lnTo>
                    <a:pt x="2264" y="258"/>
                  </a:lnTo>
                  <a:lnTo>
                    <a:pt x="2244" y="283"/>
                  </a:lnTo>
                  <a:lnTo>
                    <a:pt x="2361" y="495"/>
                  </a:lnTo>
                  <a:lnTo>
                    <a:pt x="2322" y="515"/>
                  </a:lnTo>
                  <a:lnTo>
                    <a:pt x="2282" y="539"/>
                  </a:lnTo>
                  <a:lnTo>
                    <a:pt x="2167" y="330"/>
                  </a:lnTo>
                  <a:lnTo>
                    <a:pt x="2144" y="335"/>
                  </a:lnTo>
                  <a:lnTo>
                    <a:pt x="2122" y="337"/>
                  </a:lnTo>
                  <a:lnTo>
                    <a:pt x="2106" y="336"/>
                  </a:lnTo>
                  <a:lnTo>
                    <a:pt x="2091" y="333"/>
                  </a:lnTo>
                  <a:lnTo>
                    <a:pt x="1711" y="1130"/>
                  </a:lnTo>
                  <a:lnTo>
                    <a:pt x="1728" y="1154"/>
                  </a:lnTo>
                  <a:lnTo>
                    <a:pt x="1742" y="1181"/>
                  </a:lnTo>
                  <a:lnTo>
                    <a:pt x="1750" y="1211"/>
                  </a:lnTo>
                  <a:lnTo>
                    <a:pt x="1753" y="1242"/>
                  </a:lnTo>
                  <a:lnTo>
                    <a:pt x="1750" y="1276"/>
                  </a:lnTo>
                  <a:lnTo>
                    <a:pt x="1740" y="1308"/>
                  </a:lnTo>
                  <a:lnTo>
                    <a:pt x="1725" y="1337"/>
                  </a:lnTo>
                  <a:lnTo>
                    <a:pt x="1705" y="1361"/>
                  </a:lnTo>
                  <a:lnTo>
                    <a:pt x="1680" y="1382"/>
                  </a:lnTo>
                  <a:lnTo>
                    <a:pt x="1651" y="1398"/>
                  </a:lnTo>
                  <a:lnTo>
                    <a:pt x="1620" y="1407"/>
                  </a:lnTo>
                  <a:lnTo>
                    <a:pt x="1586" y="1410"/>
                  </a:lnTo>
                  <a:lnTo>
                    <a:pt x="1552" y="1407"/>
                  </a:lnTo>
                  <a:lnTo>
                    <a:pt x="1522" y="1398"/>
                  </a:lnTo>
                  <a:lnTo>
                    <a:pt x="1493" y="1382"/>
                  </a:lnTo>
                  <a:lnTo>
                    <a:pt x="1468" y="1361"/>
                  </a:lnTo>
                  <a:lnTo>
                    <a:pt x="1448" y="1337"/>
                  </a:lnTo>
                  <a:lnTo>
                    <a:pt x="1433" y="1308"/>
                  </a:lnTo>
                  <a:lnTo>
                    <a:pt x="1423" y="1276"/>
                  </a:lnTo>
                  <a:lnTo>
                    <a:pt x="1419" y="1242"/>
                  </a:lnTo>
                  <a:lnTo>
                    <a:pt x="1423" y="1210"/>
                  </a:lnTo>
                  <a:lnTo>
                    <a:pt x="1431" y="1180"/>
                  </a:lnTo>
                  <a:lnTo>
                    <a:pt x="1445" y="1153"/>
                  </a:lnTo>
                  <a:lnTo>
                    <a:pt x="1464" y="1129"/>
                  </a:lnTo>
                  <a:lnTo>
                    <a:pt x="1130" y="507"/>
                  </a:lnTo>
                  <a:lnTo>
                    <a:pt x="1102" y="514"/>
                  </a:lnTo>
                  <a:lnTo>
                    <a:pt x="1074" y="516"/>
                  </a:lnTo>
                  <a:lnTo>
                    <a:pt x="1043" y="514"/>
                  </a:lnTo>
                  <a:lnTo>
                    <a:pt x="1015" y="506"/>
                  </a:lnTo>
                  <a:lnTo>
                    <a:pt x="988" y="492"/>
                  </a:lnTo>
                  <a:lnTo>
                    <a:pt x="965" y="475"/>
                  </a:lnTo>
                  <a:lnTo>
                    <a:pt x="327" y="875"/>
                  </a:lnTo>
                  <a:lnTo>
                    <a:pt x="333" y="898"/>
                  </a:lnTo>
                  <a:lnTo>
                    <a:pt x="334" y="922"/>
                  </a:lnTo>
                  <a:lnTo>
                    <a:pt x="331" y="956"/>
                  </a:lnTo>
                  <a:lnTo>
                    <a:pt x="320" y="987"/>
                  </a:lnTo>
                  <a:lnTo>
                    <a:pt x="306" y="1015"/>
                  </a:lnTo>
                  <a:lnTo>
                    <a:pt x="285" y="1041"/>
                  </a:lnTo>
                  <a:lnTo>
                    <a:pt x="260" y="1061"/>
                  </a:lnTo>
                  <a:lnTo>
                    <a:pt x="232" y="1077"/>
                  </a:lnTo>
                  <a:lnTo>
                    <a:pt x="201" y="1086"/>
                  </a:lnTo>
                  <a:lnTo>
                    <a:pt x="167" y="1090"/>
                  </a:lnTo>
                  <a:lnTo>
                    <a:pt x="133" y="1086"/>
                  </a:lnTo>
                  <a:lnTo>
                    <a:pt x="102" y="1077"/>
                  </a:lnTo>
                  <a:lnTo>
                    <a:pt x="74" y="1061"/>
                  </a:lnTo>
                  <a:lnTo>
                    <a:pt x="49" y="1041"/>
                  </a:lnTo>
                  <a:lnTo>
                    <a:pt x="28" y="1015"/>
                  </a:lnTo>
                  <a:lnTo>
                    <a:pt x="14" y="987"/>
                  </a:lnTo>
                  <a:lnTo>
                    <a:pt x="3" y="956"/>
                  </a:lnTo>
                  <a:lnTo>
                    <a:pt x="0" y="922"/>
                  </a:lnTo>
                  <a:lnTo>
                    <a:pt x="3" y="887"/>
                  </a:lnTo>
                  <a:lnTo>
                    <a:pt x="14" y="856"/>
                  </a:lnTo>
                  <a:lnTo>
                    <a:pt x="28" y="828"/>
                  </a:lnTo>
                  <a:lnTo>
                    <a:pt x="49" y="803"/>
                  </a:lnTo>
                  <a:lnTo>
                    <a:pt x="74" y="782"/>
                  </a:lnTo>
                  <a:lnTo>
                    <a:pt x="102" y="767"/>
                  </a:lnTo>
                  <a:lnTo>
                    <a:pt x="133" y="757"/>
                  </a:lnTo>
                  <a:lnTo>
                    <a:pt x="167" y="753"/>
                  </a:lnTo>
                  <a:lnTo>
                    <a:pt x="199" y="757"/>
                  </a:lnTo>
                  <a:lnTo>
                    <a:pt x="228" y="765"/>
                  </a:lnTo>
                  <a:lnTo>
                    <a:pt x="256" y="779"/>
                  </a:lnTo>
                  <a:lnTo>
                    <a:pt x="280" y="797"/>
                  </a:lnTo>
                  <a:lnTo>
                    <a:pt x="914" y="399"/>
                  </a:lnTo>
                  <a:lnTo>
                    <a:pt x="908" y="375"/>
                  </a:lnTo>
                  <a:lnTo>
                    <a:pt x="907" y="348"/>
                  </a:lnTo>
                  <a:lnTo>
                    <a:pt x="910" y="315"/>
                  </a:lnTo>
                  <a:lnTo>
                    <a:pt x="919" y="283"/>
                  </a:lnTo>
                  <a:lnTo>
                    <a:pt x="935" y="254"/>
                  </a:lnTo>
                  <a:lnTo>
                    <a:pt x="956" y="229"/>
                  </a:lnTo>
                  <a:lnTo>
                    <a:pt x="981" y="209"/>
                  </a:lnTo>
                  <a:lnTo>
                    <a:pt x="1009" y="194"/>
                  </a:lnTo>
                  <a:lnTo>
                    <a:pt x="1040" y="184"/>
                  </a:lnTo>
                  <a:lnTo>
                    <a:pt x="1074" y="180"/>
                  </a:lnTo>
                  <a:lnTo>
                    <a:pt x="1107" y="184"/>
                  </a:lnTo>
                  <a:lnTo>
                    <a:pt x="1139" y="194"/>
                  </a:lnTo>
                  <a:lnTo>
                    <a:pt x="1167" y="209"/>
                  </a:lnTo>
                  <a:lnTo>
                    <a:pt x="1192" y="229"/>
                  </a:lnTo>
                  <a:lnTo>
                    <a:pt x="1213" y="254"/>
                  </a:lnTo>
                  <a:lnTo>
                    <a:pt x="1227" y="283"/>
                  </a:lnTo>
                  <a:lnTo>
                    <a:pt x="1238" y="315"/>
                  </a:lnTo>
                  <a:lnTo>
                    <a:pt x="1241" y="348"/>
                  </a:lnTo>
                  <a:lnTo>
                    <a:pt x="1239" y="378"/>
                  </a:lnTo>
                  <a:lnTo>
                    <a:pt x="1231" y="405"/>
                  </a:lnTo>
                  <a:lnTo>
                    <a:pt x="1219" y="431"/>
                  </a:lnTo>
                  <a:lnTo>
                    <a:pt x="1205" y="454"/>
                  </a:lnTo>
                  <a:lnTo>
                    <a:pt x="1541" y="1081"/>
                  </a:lnTo>
                  <a:lnTo>
                    <a:pt x="1564" y="1076"/>
                  </a:lnTo>
                  <a:lnTo>
                    <a:pt x="1586" y="1074"/>
                  </a:lnTo>
                  <a:lnTo>
                    <a:pt x="1610" y="1076"/>
                  </a:lnTo>
                  <a:lnTo>
                    <a:pt x="1633" y="1081"/>
                  </a:lnTo>
                  <a:lnTo>
                    <a:pt x="2009" y="292"/>
                  </a:lnTo>
                  <a:lnTo>
                    <a:pt x="1991" y="272"/>
                  </a:lnTo>
                  <a:lnTo>
                    <a:pt x="1976" y="249"/>
                  </a:lnTo>
                  <a:lnTo>
                    <a:pt x="1965" y="224"/>
                  </a:lnTo>
                  <a:lnTo>
                    <a:pt x="1958" y="197"/>
                  </a:lnTo>
                  <a:lnTo>
                    <a:pt x="1955" y="169"/>
                  </a:lnTo>
                  <a:lnTo>
                    <a:pt x="1958" y="134"/>
                  </a:lnTo>
                  <a:lnTo>
                    <a:pt x="1968" y="103"/>
                  </a:lnTo>
                  <a:lnTo>
                    <a:pt x="1984" y="75"/>
                  </a:lnTo>
                  <a:lnTo>
                    <a:pt x="2005" y="50"/>
                  </a:lnTo>
                  <a:lnTo>
                    <a:pt x="2028" y="29"/>
                  </a:lnTo>
                  <a:lnTo>
                    <a:pt x="2057" y="13"/>
                  </a:lnTo>
                  <a:lnTo>
                    <a:pt x="2089" y="4"/>
                  </a:lnTo>
                  <a:lnTo>
                    <a:pt x="2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auto">
            <a:xfrm>
              <a:off x="1729" y="840"/>
              <a:ext cx="337" cy="371"/>
            </a:xfrm>
            <a:custGeom>
              <a:avLst/>
              <a:gdLst>
                <a:gd name="T0" fmla="*/ 463 w 1685"/>
                <a:gd name="T1" fmla="*/ 167 h 1853"/>
                <a:gd name="T2" fmla="*/ 334 w 1685"/>
                <a:gd name="T3" fmla="*/ 227 h 1853"/>
                <a:gd name="T4" fmla="*/ 231 w 1685"/>
                <a:gd name="T5" fmla="*/ 329 h 1853"/>
                <a:gd name="T6" fmla="*/ 170 w 1685"/>
                <a:gd name="T7" fmla="*/ 455 h 1853"/>
                <a:gd name="T8" fmla="*/ 153 w 1685"/>
                <a:gd name="T9" fmla="*/ 592 h 1853"/>
                <a:gd name="T10" fmla="*/ 181 w 1685"/>
                <a:gd name="T11" fmla="*/ 729 h 1853"/>
                <a:gd name="T12" fmla="*/ 255 w 1685"/>
                <a:gd name="T13" fmla="*/ 853 h 1853"/>
                <a:gd name="T14" fmla="*/ 366 w 1685"/>
                <a:gd name="T15" fmla="*/ 943 h 1853"/>
                <a:gd name="T16" fmla="*/ 497 w 1685"/>
                <a:gd name="T17" fmla="*/ 990 h 1853"/>
                <a:gd name="T18" fmla="*/ 634 w 1685"/>
                <a:gd name="T19" fmla="*/ 992 h 1853"/>
                <a:gd name="T20" fmla="*/ 767 w 1685"/>
                <a:gd name="T21" fmla="*/ 949 h 1853"/>
                <a:gd name="T22" fmla="*/ 882 w 1685"/>
                <a:gd name="T23" fmla="*/ 860 h 1853"/>
                <a:gd name="T24" fmla="*/ 957 w 1685"/>
                <a:gd name="T25" fmla="*/ 740 h 1853"/>
                <a:gd name="T26" fmla="*/ 990 w 1685"/>
                <a:gd name="T27" fmla="*/ 605 h 1853"/>
                <a:gd name="T28" fmla="*/ 976 w 1685"/>
                <a:gd name="T29" fmla="*/ 466 h 1853"/>
                <a:gd name="T30" fmla="*/ 917 w 1685"/>
                <a:gd name="T31" fmla="*/ 337 h 1853"/>
                <a:gd name="T32" fmla="*/ 816 w 1685"/>
                <a:gd name="T33" fmla="*/ 232 h 1853"/>
                <a:gd name="T34" fmla="*/ 691 w 1685"/>
                <a:gd name="T35" fmla="*/ 170 h 1853"/>
                <a:gd name="T36" fmla="*/ 554 w 1685"/>
                <a:gd name="T37" fmla="*/ 154 h 1853"/>
                <a:gd name="T38" fmla="*/ 665 w 1685"/>
                <a:gd name="T39" fmla="*/ 8 h 1853"/>
                <a:gd name="T40" fmla="*/ 822 w 1685"/>
                <a:gd name="T41" fmla="*/ 59 h 1853"/>
                <a:gd name="T42" fmla="*/ 962 w 1685"/>
                <a:gd name="T43" fmla="*/ 155 h 1853"/>
                <a:gd name="T44" fmla="*/ 1067 w 1685"/>
                <a:gd name="T45" fmla="*/ 290 h 1853"/>
                <a:gd name="T46" fmla="*/ 1128 w 1685"/>
                <a:gd name="T47" fmla="*/ 444 h 1853"/>
                <a:gd name="T48" fmla="*/ 1141 w 1685"/>
                <a:gd name="T49" fmla="*/ 606 h 1853"/>
                <a:gd name="T50" fmla="*/ 1109 w 1685"/>
                <a:gd name="T51" fmla="*/ 765 h 1853"/>
                <a:gd name="T52" fmla="*/ 1034 w 1685"/>
                <a:gd name="T53" fmla="*/ 910 h 1853"/>
                <a:gd name="T54" fmla="*/ 1679 w 1685"/>
                <a:gd name="T55" fmla="*/ 1743 h 1853"/>
                <a:gd name="T56" fmla="*/ 1682 w 1685"/>
                <a:gd name="T57" fmla="*/ 1800 h 1853"/>
                <a:gd name="T58" fmla="*/ 1643 w 1685"/>
                <a:gd name="T59" fmla="*/ 1845 h 1853"/>
                <a:gd name="T60" fmla="*/ 1587 w 1685"/>
                <a:gd name="T61" fmla="*/ 1848 h 1853"/>
                <a:gd name="T62" fmla="*/ 885 w 1685"/>
                <a:gd name="T63" fmla="*/ 1054 h 1853"/>
                <a:gd name="T64" fmla="*/ 735 w 1685"/>
                <a:gd name="T65" fmla="*/ 1125 h 1853"/>
                <a:gd name="T66" fmla="*/ 576 w 1685"/>
                <a:gd name="T67" fmla="*/ 1149 h 1853"/>
                <a:gd name="T68" fmla="*/ 417 w 1685"/>
                <a:gd name="T69" fmla="*/ 1129 h 1853"/>
                <a:gd name="T70" fmla="*/ 268 w 1685"/>
                <a:gd name="T71" fmla="*/ 1062 h 1853"/>
                <a:gd name="T72" fmla="*/ 140 w 1685"/>
                <a:gd name="T73" fmla="*/ 952 h 1853"/>
                <a:gd name="T74" fmla="*/ 48 w 1685"/>
                <a:gd name="T75" fmla="*/ 807 h 1853"/>
                <a:gd name="T76" fmla="*/ 5 w 1685"/>
                <a:gd name="T77" fmla="*/ 646 h 1853"/>
                <a:gd name="T78" fmla="*/ 8 w 1685"/>
                <a:gd name="T79" fmla="*/ 481 h 1853"/>
                <a:gd name="T80" fmla="*/ 58 w 1685"/>
                <a:gd name="T81" fmla="*/ 322 h 1853"/>
                <a:gd name="T82" fmla="*/ 154 w 1685"/>
                <a:gd name="T83" fmla="*/ 182 h 1853"/>
                <a:gd name="T84" fmla="*/ 290 w 1685"/>
                <a:gd name="T85" fmla="*/ 74 h 1853"/>
                <a:gd name="T86" fmla="*/ 447 w 1685"/>
                <a:gd name="T87" fmla="*/ 14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5" h="1853">
                  <a:moveTo>
                    <a:pt x="554" y="154"/>
                  </a:moveTo>
                  <a:lnTo>
                    <a:pt x="508" y="157"/>
                  </a:lnTo>
                  <a:lnTo>
                    <a:pt x="463" y="167"/>
                  </a:lnTo>
                  <a:lnTo>
                    <a:pt x="418" y="181"/>
                  </a:lnTo>
                  <a:lnTo>
                    <a:pt x="375" y="202"/>
                  </a:lnTo>
                  <a:lnTo>
                    <a:pt x="334" y="227"/>
                  </a:lnTo>
                  <a:lnTo>
                    <a:pt x="296" y="257"/>
                  </a:lnTo>
                  <a:lnTo>
                    <a:pt x="260" y="291"/>
                  </a:lnTo>
                  <a:lnTo>
                    <a:pt x="231" y="329"/>
                  </a:lnTo>
                  <a:lnTo>
                    <a:pt x="205" y="369"/>
                  </a:lnTo>
                  <a:lnTo>
                    <a:pt x="184" y="411"/>
                  </a:lnTo>
                  <a:lnTo>
                    <a:pt x="170" y="455"/>
                  </a:lnTo>
                  <a:lnTo>
                    <a:pt x="158" y="500"/>
                  </a:lnTo>
                  <a:lnTo>
                    <a:pt x="153" y="546"/>
                  </a:lnTo>
                  <a:lnTo>
                    <a:pt x="153" y="592"/>
                  </a:lnTo>
                  <a:lnTo>
                    <a:pt x="157" y="639"/>
                  </a:lnTo>
                  <a:lnTo>
                    <a:pt x="166" y="685"/>
                  </a:lnTo>
                  <a:lnTo>
                    <a:pt x="181" y="729"/>
                  </a:lnTo>
                  <a:lnTo>
                    <a:pt x="200" y="773"/>
                  </a:lnTo>
                  <a:lnTo>
                    <a:pt x="225" y="814"/>
                  </a:lnTo>
                  <a:lnTo>
                    <a:pt x="255" y="853"/>
                  </a:lnTo>
                  <a:lnTo>
                    <a:pt x="289" y="888"/>
                  </a:lnTo>
                  <a:lnTo>
                    <a:pt x="326" y="918"/>
                  </a:lnTo>
                  <a:lnTo>
                    <a:pt x="366" y="943"/>
                  </a:lnTo>
                  <a:lnTo>
                    <a:pt x="408" y="964"/>
                  </a:lnTo>
                  <a:lnTo>
                    <a:pt x="451" y="980"/>
                  </a:lnTo>
                  <a:lnTo>
                    <a:pt x="497" y="990"/>
                  </a:lnTo>
                  <a:lnTo>
                    <a:pt x="542" y="996"/>
                  </a:lnTo>
                  <a:lnTo>
                    <a:pt x="589" y="997"/>
                  </a:lnTo>
                  <a:lnTo>
                    <a:pt x="634" y="992"/>
                  </a:lnTo>
                  <a:lnTo>
                    <a:pt x="680" y="983"/>
                  </a:lnTo>
                  <a:lnTo>
                    <a:pt x="724" y="968"/>
                  </a:lnTo>
                  <a:lnTo>
                    <a:pt x="767" y="949"/>
                  </a:lnTo>
                  <a:lnTo>
                    <a:pt x="808" y="924"/>
                  </a:lnTo>
                  <a:lnTo>
                    <a:pt x="847" y="894"/>
                  </a:lnTo>
                  <a:lnTo>
                    <a:pt x="882" y="860"/>
                  </a:lnTo>
                  <a:lnTo>
                    <a:pt x="912" y="822"/>
                  </a:lnTo>
                  <a:lnTo>
                    <a:pt x="937" y="782"/>
                  </a:lnTo>
                  <a:lnTo>
                    <a:pt x="957" y="740"/>
                  </a:lnTo>
                  <a:lnTo>
                    <a:pt x="973" y="695"/>
                  </a:lnTo>
                  <a:lnTo>
                    <a:pt x="984" y="650"/>
                  </a:lnTo>
                  <a:lnTo>
                    <a:pt x="990" y="605"/>
                  </a:lnTo>
                  <a:lnTo>
                    <a:pt x="990" y="558"/>
                  </a:lnTo>
                  <a:lnTo>
                    <a:pt x="985" y="512"/>
                  </a:lnTo>
                  <a:lnTo>
                    <a:pt x="976" y="466"/>
                  </a:lnTo>
                  <a:lnTo>
                    <a:pt x="962" y="422"/>
                  </a:lnTo>
                  <a:lnTo>
                    <a:pt x="942" y="378"/>
                  </a:lnTo>
                  <a:lnTo>
                    <a:pt x="917" y="337"/>
                  </a:lnTo>
                  <a:lnTo>
                    <a:pt x="888" y="298"/>
                  </a:lnTo>
                  <a:lnTo>
                    <a:pt x="854" y="262"/>
                  </a:lnTo>
                  <a:lnTo>
                    <a:pt x="816" y="232"/>
                  </a:lnTo>
                  <a:lnTo>
                    <a:pt x="776" y="206"/>
                  </a:lnTo>
                  <a:lnTo>
                    <a:pt x="734" y="186"/>
                  </a:lnTo>
                  <a:lnTo>
                    <a:pt x="691" y="170"/>
                  </a:lnTo>
                  <a:lnTo>
                    <a:pt x="646" y="159"/>
                  </a:lnTo>
                  <a:lnTo>
                    <a:pt x="600" y="154"/>
                  </a:lnTo>
                  <a:lnTo>
                    <a:pt x="554" y="154"/>
                  </a:lnTo>
                  <a:close/>
                  <a:moveTo>
                    <a:pt x="556" y="0"/>
                  </a:moveTo>
                  <a:lnTo>
                    <a:pt x="610" y="2"/>
                  </a:lnTo>
                  <a:lnTo>
                    <a:pt x="665" y="8"/>
                  </a:lnTo>
                  <a:lnTo>
                    <a:pt x="718" y="20"/>
                  </a:lnTo>
                  <a:lnTo>
                    <a:pt x="771" y="37"/>
                  </a:lnTo>
                  <a:lnTo>
                    <a:pt x="822" y="59"/>
                  </a:lnTo>
                  <a:lnTo>
                    <a:pt x="871" y="85"/>
                  </a:lnTo>
                  <a:lnTo>
                    <a:pt x="917" y="118"/>
                  </a:lnTo>
                  <a:lnTo>
                    <a:pt x="962" y="155"/>
                  </a:lnTo>
                  <a:lnTo>
                    <a:pt x="1001" y="197"/>
                  </a:lnTo>
                  <a:lnTo>
                    <a:pt x="1038" y="243"/>
                  </a:lnTo>
                  <a:lnTo>
                    <a:pt x="1067" y="290"/>
                  </a:lnTo>
                  <a:lnTo>
                    <a:pt x="1092" y="340"/>
                  </a:lnTo>
                  <a:lnTo>
                    <a:pt x="1113" y="392"/>
                  </a:lnTo>
                  <a:lnTo>
                    <a:pt x="1128" y="444"/>
                  </a:lnTo>
                  <a:lnTo>
                    <a:pt x="1137" y="497"/>
                  </a:lnTo>
                  <a:lnTo>
                    <a:pt x="1141" y="551"/>
                  </a:lnTo>
                  <a:lnTo>
                    <a:pt x="1141" y="606"/>
                  </a:lnTo>
                  <a:lnTo>
                    <a:pt x="1135" y="660"/>
                  </a:lnTo>
                  <a:lnTo>
                    <a:pt x="1125" y="712"/>
                  </a:lnTo>
                  <a:lnTo>
                    <a:pt x="1109" y="765"/>
                  </a:lnTo>
                  <a:lnTo>
                    <a:pt x="1090" y="815"/>
                  </a:lnTo>
                  <a:lnTo>
                    <a:pt x="1065" y="864"/>
                  </a:lnTo>
                  <a:lnTo>
                    <a:pt x="1034" y="910"/>
                  </a:lnTo>
                  <a:lnTo>
                    <a:pt x="1000" y="955"/>
                  </a:lnTo>
                  <a:lnTo>
                    <a:pt x="1667" y="1726"/>
                  </a:lnTo>
                  <a:lnTo>
                    <a:pt x="1679" y="1743"/>
                  </a:lnTo>
                  <a:lnTo>
                    <a:pt x="1684" y="1763"/>
                  </a:lnTo>
                  <a:lnTo>
                    <a:pt x="1685" y="1782"/>
                  </a:lnTo>
                  <a:lnTo>
                    <a:pt x="1682" y="1800"/>
                  </a:lnTo>
                  <a:lnTo>
                    <a:pt x="1674" y="1819"/>
                  </a:lnTo>
                  <a:lnTo>
                    <a:pt x="1660" y="1833"/>
                  </a:lnTo>
                  <a:lnTo>
                    <a:pt x="1643" y="1845"/>
                  </a:lnTo>
                  <a:lnTo>
                    <a:pt x="1624" y="1852"/>
                  </a:lnTo>
                  <a:lnTo>
                    <a:pt x="1605" y="1853"/>
                  </a:lnTo>
                  <a:lnTo>
                    <a:pt x="1587" y="1848"/>
                  </a:lnTo>
                  <a:lnTo>
                    <a:pt x="1568" y="1840"/>
                  </a:lnTo>
                  <a:lnTo>
                    <a:pt x="1554" y="1827"/>
                  </a:lnTo>
                  <a:lnTo>
                    <a:pt x="885" y="1054"/>
                  </a:lnTo>
                  <a:lnTo>
                    <a:pt x="838" y="1083"/>
                  </a:lnTo>
                  <a:lnTo>
                    <a:pt x="788" y="1107"/>
                  </a:lnTo>
                  <a:lnTo>
                    <a:pt x="735" y="1125"/>
                  </a:lnTo>
                  <a:lnTo>
                    <a:pt x="683" y="1139"/>
                  </a:lnTo>
                  <a:lnTo>
                    <a:pt x="630" y="1147"/>
                  </a:lnTo>
                  <a:lnTo>
                    <a:pt x="576" y="1149"/>
                  </a:lnTo>
                  <a:lnTo>
                    <a:pt x="523" y="1148"/>
                  </a:lnTo>
                  <a:lnTo>
                    <a:pt x="470" y="1140"/>
                  </a:lnTo>
                  <a:lnTo>
                    <a:pt x="417" y="1129"/>
                  </a:lnTo>
                  <a:lnTo>
                    <a:pt x="366" y="1111"/>
                  </a:lnTo>
                  <a:lnTo>
                    <a:pt x="316" y="1090"/>
                  </a:lnTo>
                  <a:lnTo>
                    <a:pt x="268" y="1062"/>
                  </a:lnTo>
                  <a:lnTo>
                    <a:pt x="223" y="1031"/>
                  </a:lnTo>
                  <a:lnTo>
                    <a:pt x="180" y="995"/>
                  </a:lnTo>
                  <a:lnTo>
                    <a:pt x="140" y="952"/>
                  </a:lnTo>
                  <a:lnTo>
                    <a:pt x="105" y="907"/>
                  </a:lnTo>
                  <a:lnTo>
                    <a:pt x="74" y="857"/>
                  </a:lnTo>
                  <a:lnTo>
                    <a:pt x="48" y="807"/>
                  </a:lnTo>
                  <a:lnTo>
                    <a:pt x="29" y="754"/>
                  </a:lnTo>
                  <a:lnTo>
                    <a:pt x="14" y="701"/>
                  </a:lnTo>
                  <a:lnTo>
                    <a:pt x="5" y="646"/>
                  </a:lnTo>
                  <a:lnTo>
                    <a:pt x="0" y="591"/>
                  </a:lnTo>
                  <a:lnTo>
                    <a:pt x="1" y="536"/>
                  </a:lnTo>
                  <a:lnTo>
                    <a:pt x="8" y="481"/>
                  </a:lnTo>
                  <a:lnTo>
                    <a:pt x="20" y="427"/>
                  </a:lnTo>
                  <a:lnTo>
                    <a:pt x="37" y="373"/>
                  </a:lnTo>
                  <a:lnTo>
                    <a:pt x="58" y="322"/>
                  </a:lnTo>
                  <a:lnTo>
                    <a:pt x="85" y="273"/>
                  </a:lnTo>
                  <a:lnTo>
                    <a:pt x="117" y="226"/>
                  </a:lnTo>
                  <a:lnTo>
                    <a:pt x="154" y="182"/>
                  </a:lnTo>
                  <a:lnTo>
                    <a:pt x="196" y="141"/>
                  </a:lnTo>
                  <a:lnTo>
                    <a:pt x="242" y="105"/>
                  </a:lnTo>
                  <a:lnTo>
                    <a:pt x="290" y="74"/>
                  </a:lnTo>
                  <a:lnTo>
                    <a:pt x="341" y="48"/>
                  </a:lnTo>
                  <a:lnTo>
                    <a:pt x="393" y="29"/>
                  </a:lnTo>
                  <a:lnTo>
                    <a:pt x="447" y="14"/>
                  </a:lnTo>
                  <a:lnTo>
                    <a:pt x="500" y="5"/>
                  </a:lnTo>
                  <a:lnTo>
                    <a:pt x="5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kern="120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00582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712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  <p15:guide id="6" pos="748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nt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64132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833C5-71AC-48E2-821A-35B48D24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8C948-D230-4AAD-9040-40D237A30F6C}"/>
              </a:ext>
            </a:extLst>
          </p:cNvPr>
          <p:cNvSpPr txBox="1">
            <a:spLocks/>
          </p:cNvSpPr>
          <p:nvPr userDrawn="1"/>
        </p:nvSpPr>
        <p:spPr>
          <a:xfrm>
            <a:off x="84300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7259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ne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833C5-71AC-48E2-821A-35B48D24FC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8C948-D230-4AAD-9040-40D237A30F6C}"/>
              </a:ext>
            </a:extLst>
          </p:cNvPr>
          <p:cNvSpPr txBox="1">
            <a:spLocks/>
          </p:cNvSpPr>
          <p:nvPr userDrawn="1"/>
        </p:nvSpPr>
        <p:spPr>
          <a:xfrm>
            <a:off x="84300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entagon 4"/>
          <p:cNvSpPr/>
          <p:nvPr/>
        </p:nvSpPr>
        <p:spPr>
          <a:xfrm>
            <a:off x="1801667" y="1262121"/>
            <a:ext cx="6687030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1798889" y="2172152"/>
            <a:ext cx="6274248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8" name="Pentagon 7"/>
          <p:cNvSpPr/>
          <p:nvPr/>
        </p:nvSpPr>
        <p:spPr>
          <a:xfrm>
            <a:off x="1798888" y="3085055"/>
            <a:ext cx="7696047" cy="697597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9" name="Pentagon 8"/>
          <p:cNvSpPr/>
          <p:nvPr/>
        </p:nvSpPr>
        <p:spPr>
          <a:xfrm flipV="1">
            <a:off x="1796570" y="4906893"/>
            <a:ext cx="6687030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0" name="Pentagon 9"/>
          <p:cNvSpPr/>
          <p:nvPr/>
        </p:nvSpPr>
        <p:spPr>
          <a:xfrm flipV="1">
            <a:off x="1802683" y="3996862"/>
            <a:ext cx="6274248" cy="688985"/>
          </a:xfrm>
          <a:prstGeom prst="homePlate">
            <a:avLst>
              <a:gd name="adj" fmla="val 30833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schemeClr val="accent2">
                <a:alpha val="4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1" name="Round Same Side Corner Rectangle 12"/>
          <p:cNvSpPr/>
          <p:nvPr/>
        </p:nvSpPr>
        <p:spPr>
          <a:xfrm rot="16200000">
            <a:off x="674435" y="899619"/>
            <a:ext cx="777977" cy="917343"/>
          </a:xfrm>
          <a:custGeom>
            <a:avLst/>
            <a:gdLst>
              <a:gd name="connsiteX0" fmla="*/ 64837 w 777977"/>
              <a:gd name="connsiteY0" fmla="*/ 0 h 917343"/>
              <a:gd name="connsiteX1" fmla="*/ 713140 w 777977"/>
              <a:gd name="connsiteY1" fmla="*/ 0 h 917343"/>
              <a:gd name="connsiteX2" fmla="*/ 777977 w 777977"/>
              <a:gd name="connsiteY2" fmla="*/ 64837 h 917343"/>
              <a:gd name="connsiteX3" fmla="*/ 777977 w 777977"/>
              <a:gd name="connsiteY3" fmla="*/ 917343 h 917343"/>
              <a:gd name="connsiteX4" fmla="*/ 777977 w 777977"/>
              <a:gd name="connsiteY4" fmla="*/ 917343 h 917343"/>
              <a:gd name="connsiteX5" fmla="*/ 0 w 777977"/>
              <a:gd name="connsiteY5" fmla="*/ 917343 h 917343"/>
              <a:gd name="connsiteX6" fmla="*/ 0 w 777977"/>
              <a:gd name="connsiteY6" fmla="*/ 917343 h 917343"/>
              <a:gd name="connsiteX7" fmla="*/ 0 w 777977"/>
              <a:gd name="connsiteY7" fmla="*/ 64837 h 917343"/>
              <a:gd name="connsiteX8" fmla="*/ 64837 w 777977"/>
              <a:gd name="connsiteY8" fmla="*/ 0 h 917343"/>
              <a:gd name="connsiteX0" fmla="*/ 64837 w 777977"/>
              <a:gd name="connsiteY0" fmla="*/ 0 h 917343"/>
              <a:gd name="connsiteX1" fmla="*/ 713140 w 777977"/>
              <a:gd name="connsiteY1" fmla="*/ 0 h 917343"/>
              <a:gd name="connsiteX2" fmla="*/ 777977 w 777977"/>
              <a:gd name="connsiteY2" fmla="*/ 64837 h 917343"/>
              <a:gd name="connsiteX3" fmla="*/ 777977 w 777977"/>
              <a:gd name="connsiteY3" fmla="*/ 917343 h 917343"/>
              <a:gd name="connsiteX4" fmla="*/ 777977 w 777977"/>
              <a:gd name="connsiteY4" fmla="*/ 909723 h 917343"/>
              <a:gd name="connsiteX5" fmla="*/ 0 w 777977"/>
              <a:gd name="connsiteY5" fmla="*/ 917343 h 917343"/>
              <a:gd name="connsiteX6" fmla="*/ 0 w 777977"/>
              <a:gd name="connsiteY6" fmla="*/ 917343 h 917343"/>
              <a:gd name="connsiteX7" fmla="*/ 0 w 777977"/>
              <a:gd name="connsiteY7" fmla="*/ 64837 h 917343"/>
              <a:gd name="connsiteX8" fmla="*/ 64837 w 777977"/>
              <a:gd name="connsiteY8" fmla="*/ 0 h 917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7977" h="917343">
                <a:moveTo>
                  <a:pt x="64837" y="0"/>
                </a:moveTo>
                <a:lnTo>
                  <a:pt x="713140" y="0"/>
                </a:lnTo>
                <a:cubicBezTo>
                  <a:pt x="748948" y="0"/>
                  <a:pt x="777977" y="29029"/>
                  <a:pt x="777977" y="64837"/>
                </a:cubicBezTo>
                <a:lnTo>
                  <a:pt x="777977" y="917343"/>
                </a:lnTo>
                <a:lnTo>
                  <a:pt x="777977" y="909723"/>
                </a:lnTo>
                <a:lnTo>
                  <a:pt x="0" y="917343"/>
                </a:lnTo>
                <a:lnTo>
                  <a:pt x="0" y="917343"/>
                </a:lnTo>
                <a:lnTo>
                  <a:pt x="0" y="64837"/>
                </a:lnTo>
                <a:cubicBezTo>
                  <a:pt x="0" y="29029"/>
                  <a:pt x="29029" y="0"/>
                  <a:pt x="6483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kern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2" name="Freeform 11"/>
          <p:cNvSpPr/>
          <p:nvPr/>
        </p:nvSpPr>
        <p:spPr>
          <a:xfrm>
            <a:off x="1508971" y="966431"/>
            <a:ext cx="292696" cy="984673"/>
          </a:xfrm>
          <a:custGeom>
            <a:avLst/>
            <a:gdLst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15875 w 250825"/>
              <a:gd name="connsiteY3" fmla="*/ 647700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38070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25" h="819150">
                <a:moveTo>
                  <a:pt x="0" y="0"/>
                </a:moveTo>
                <a:lnTo>
                  <a:pt x="250825" y="238070"/>
                </a:lnTo>
                <a:lnTo>
                  <a:pt x="250825" y="819150"/>
                </a:lnTo>
                <a:lnTo>
                  <a:pt x="8731" y="654865"/>
                </a:lnTo>
                <a:cubicBezTo>
                  <a:pt x="6614" y="444257"/>
                  <a:pt x="11642" y="226483"/>
                  <a:pt x="0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3" name="Round Same Side Corner Rectangle 12"/>
          <p:cNvSpPr/>
          <p:nvPr/>
        </p:nvSpPr>
        <p:spPr>
          <a:xfrm rot="16200000">
            <a:off x="672506" y="1932154"/>
            <a:ext cx="777977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kern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4" name="Freeform 13"/>
          <p:cNvSpPr/>
          <p:nvPr/>
        </p:nvSpPr>
        <p:spPr>
          <a:xfrm>
            <a:off x="1518235" y="1994166"/>
            <a:ext cx="283596" cy="869841"/>
          </a:xfrm>
          <a:custGeom>
            <a:avLst/>
            <a:gdLst>
              <a:gd name="connsiteX0" fmla="*/ 0 w 245268"/>
              <a:gd name="connsiteY0" fmla="*/ 0 h 719137"/>
              <a:gd name="connsiteX1" fmla="*/ 245268 w 245268"/>
              <a:gd name="connsiteY1" fmla="*/ 145256 h 719137"/>
              <a:gd name="connsiteX2" fmla="*/ 238125 w 245268"/>
              <a:gd name="connsiteY2" fmla="*/ 719137 h 719137"/>
              <a:gd name="connsiteX3" fmla="*/ 0 w 245268"/>
              <a:gd name="connsiteY3" fmla="*/ 647700 h 719137"/>
              <a:gd name="connsiteX4" fmla="*/ 0 w 245268"/>
              <a:gd name="connsiteY4" fmla="*/ 0 h 719137"/>
              <a:gd name="connsiteX0" fmla="*/ 0 w 247839"/>
              <a:gd name="connsiteY0" fmla="*/ 0 h 723899"/>
              <a:gd name="connsiteX1" fmla="*/ 245268 w 247839"/>
              <a:gd name="connsiteY1" fmla="*/ 145256 h 723899"/>
              <a:gd name="connsiteX2" fmla="*/ 247839 w 247839"/>
              <a:gd name="connsiteY2" fmla="*/ 723899 h 723899"/>
              <a:gd name="connsiteX3" fmla="*/ 0 w 247839"/>
              <a:gd name="connsiteY3" fmla="*/ 647700 h 723899"/>
              <a:gd name="connsiteX4" fmla="*/ 0 w 247839"/>
              <a:gd name="connsiteY4" fmla="*/ 0 h 723899"/>
              <a:gd name="connsiteX0" fmla="*/ 0 w 247839"/>
              <a:gd name="connsiteY0" fmla="*/ 0 h 721518"/>
              <a:gd name="connsiteX1" fmla="*/ 245268 w 247839"/>
              <a:gd name="connsiteY1" fmla="*/ 145256 h 721518"/>
              <a:gd name="connsiteX2" fmla="*/ 247839 w 247839"/>
              <a:gd name="connsiteY2" fmla="*/ 721518 h 721518"/>
              <a:gd name="connsiteX3" fmla="*/ 0 w 247839"/>
              <a:gd name="connsiteY3" fmla="*/ 647700 h 721518"/>
              <a:gd name="connsiteX4" fmla="*/ 0 w 247839"/>
              <a:gd name="connsiteY4" fmla="*/ 0 h 721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839" h="721518">
                <a:moveTo>
                  <a:pt x="0" y="0"/>
                </a:moveTo>
                <a:lnTo>
                  <a:pt x="245268" y="145256"/>
                </a:lnTo>
                <a:lnTo>
                  <a:pt x="247839" y="721518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rot="16200000">
            <a:off x="667408" y="2962759"/>
            <a:ext cx="777977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kern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6" name="Freeform 15"/>
          <p:cNvSpPr/>
          <p:nvPr/>
        </p:nvSpPr>
        <p:spPr>
          <a:xfrm>
            <a:off x="1512677" y="3027640"/>
            <a:ext cx="289188" cy="780848"/>
          </a:xfrm>
          <a:custGeom>
            <a:avLst/>
            <a:gdLst>
              <a:gd name="connsiteX0" fmla="*/ 0 w 245268"/>
              <a:gd name="connsiteY0" fmla="*/ 0 h 719137"/>
              <a:gd name="connsiteX1" fmla="*/ 245268 w 245268"/>
              <a:gd name="connsiteY1" fmla="*/ 145256 h 719137"/>
              <a:gd name="connsiteX2" fmla="*/ 238125 w 245268"/>
              <a:gd name="connsiteY2" fmla="*/ 719137 h 719137"/>
              <a:gd name="connsiteX3" fmla="*/ 0 w 245268"/>
              <a:gd name="connsiteY3" fmla="*/ 647700 h 719137"/>
              <a:gd name="connsiteX4" fmla="*/ 0 w 245268"/>
              <a:gd name="connsiteY4" fmla="*/ 0 h 719137"/>
              <a:gd name="connsiteX0" fmla="*/ 0 w 247673"/>
              <a:gd name="connsiteY0" fmla="*/ 0 h 719137"/>
              <a:gd name="connsiteX1" fmla="*/ 247673 w 247673"/>
              <a:gd name="connsiteY1" fmla="*/ 47625 h 719137"/>
              <a:gd name="connsiteX2" fmla="*/ 238125 w 247673"/>
              <a:gd name="connsiteY2" fmla="*/ 719137 h 719137"/>
              <a:gd name="connsiteX3" fmla="*/ 0 w 247673"/>
              <a:gd name="connsiteY3" fmla="*/ 647700 h 719137"/>
              <a:gd name="connsiteX4" fmla="*/ 0 w 247673"/>
              <a:gd name="connsiteY4" fmla="*/ 0 h 719137"/>
              <a:gd name="connsiteX0" fmla="*/ 0 w 247673"/>
              <a:gd name="connsiteY0" fmla="*/ 0 h 647700"/>
              <a:gd name="connsiteX1" fmla="*/ 247673 w 247673"/>
              <a:gd name="connsiteY1" fmla="*/ 47625 h 647700"/>
              <a:gd name="connsiteX2" fmla="*/ 245338 w 247673"/>
              <a:gd name="connsiteY2" fmla="*/ 588168 h 647700"/>
              <a:gd name="connsiteX3" fmla="*/ 0 w 247673"/>
              <a:gd name="connsiteY3" fmla="*/ 647700 h 647700"/>
              <a:gd name="connsiteX4" fmla="*/ 0 w 247673"/>
              <a:gd name="connsiteY4" fmla="*/ 0 h 647700"/>
              <a:gd name="connsiteX0" fmla="*/ 0 w 252617"/>
              <a:gd name="connsiteY0" fmla="*/ 0 h 647700"/>
              <a:gd name="connsiteX1" fmla="*/ 247673 w 252617"/>
              <a:gd name="connsiteY1" fmla="*/ 47625 h 647700"/>
              <a:gd name="connsiteX2" fmla="*/ 252552 w 252617"/>
              <a:gd name="connsiteY2" fmla="*/ 623887 h 647700"/>
              <a:gd name="connsiteX3" fmla="*/ 0 w 252617"/>
              <a:gd name="connsiteY3" fmla="*/ 647700 h 647700"/>
              <a:gd name="connsiteX4" fmla="*/ 0 w 252617"/>
              <a:gd name="connsiteY4" fmla="*/ 0 h 647700"/>
              <a:gd name="connsiteX0" fmla="*/ 0 w 250248"/>
              <a:gd name="connsiteY0" fmla="*/ 0 h 647700"/>
              <a:gd name="connsiteX1" fmla="*/ 247673 w 250248"/>
              <a:gd name="connsiteY1" fmla="*/ 47625 h 647700"/>
              <a:gd name="connsiteX2" fmla="*/ 250148 w 250248"/>
              <a:gd name="connsiteY2" fmla="*/ 626268 h 647700"/>
              <a:gd name="connsiteX3" fmla="*/ 0 w 250248"/>
              <a:gd name="connsiteY3" fmla="*/ 647700 h 647700"/>
              <a:gd name="connsiteX4" fmla="*/ 0 w 250248"/>
              <a:gd name="connsiteY4" fmla="*/ 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248" h="647700">
                <a:moveTo>
                  <a:pt x="0" y="0"/>
                </a:moveTo>
                <a:lnTo>
                  <a:pt x="247673" y="47625"/>
                </a:lnTo>
                <a:cubicBezTo>
                  <a:pt x="246895" y="227806"/>
                  <a:pt x="250926" y="446087"/>
                  <a:pt x="250148" y="626268"/>
                </a:cubicBez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7" name="Round Same Side Corner Rectangle 16"/>
          <p:cNvSpPr/>
          <p:nvPr/>
        </p:nvSpPr>
        <p:spPr>
          <a:xfrm rot="5400000" flipV="1">
            <a:off x="673235" y="5042498"/>
            <a:ext cx="780848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kern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18" name="Freeform 17"/>
          <p:cNvSpPr/>
          <p:nvPr/>
        </p:nvSpPr>
        <p:spPr>
          <a:xfrm flipV="1">
            <a:off x="1514839" y="4906896"/>
            <a:ext cx="296338" cy="984673"/>
          </a:xfrm>
          <a:custGeom>
            <a:avLst/>
            <a:gdLst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15875 w 250825"/>
              <a:gd name="connsiteY3" fmla="*/ 647700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57175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  <a:gd name="connsiteX0" fmla="*/ 0 w 250825"/>
              <a:gd name="connsiteY0" fmla="*/ 0 h 819150"/>
              <a:gd name="connsiteX1" fmla="*/ 250825 w 250825"/>
              <a:gd name="connsiteY1" fmla="*/ 238070 h 819150"/>
              <a:gd name="connsiteX2" fmla="*/ 250825 w 250825"/>
              <a:gd name="connsiteY2" fmla="*/ 819150 h 819150"/>
              <a:gd name="connsiteX3" fmla="*/ 8731 w 250825"/>
              <a:gd name="connsiteY3" fmla="*/ 654865 h 819150"/>
              <a:gd name="connsiteX4" fmla="*/ 0 w 250825"/>
              <a:gd name="connsiteY4" fmla="*/ 0 h 819150"/>
              <a:gd name="connsiteX0" fmla="*/ 0 w 252457"/>
              <a:gd name="connsiteY0" fmla="*/ 0 h 819150"/>
              <a:gd name="connsiteX1" fmla="*/ 252457 w 252457"/>
              <a:gd name="connsiteY1" fmla="*/ 244409 h 819150"/>
              <a:gd name="connsiteX2" fmla="*/ 250825 w 252457"/>
              <a:gd name="connsiteY2" fmla="*/ 819150 h 819150"/>
              <a:gd name="connsiteX3" fmla="*/ 8731 w 252457"/>
              <a:gd name="connsiteY3" fmla="*/ 654865 h 819150"/>
              <a:gd name="connsiteX4" fmla="*/ 0 w 252457"/>
              <a:gd name="connsiteY4" fmla="*/ 0 h 819150"/>
              <a:gd name="connsiteX0" fmla="*/ 0 w 252457"/>
              <a:gd name="connsiteY0" fmla="*/ 0 h 819150"/>
              <a:gd name="connsiteX1" fmla="*/ 252457 w 252457"/>
              <a:gd name="connsiteY1" fmla="*/ 244409 h 819150"/>
              <a:gd name="connsiteX2" fmla="*/ 250825 w 252457"/>
              <a:gd name="connsiteY2" fmla="*/ 819150 h 819150"/>
              <a:gd name="connsiteX3" fmla="*/ 2201 w 252457"/>
              <a:gd name="connsiteY3" fmla="*/ 659619 h 819150"/>
              <a:gd name="connsiteX4" fmla="*/ 0 w 252457"/>
              <a:gd name="connsiteY4" fmla="*/ 0 h 819150"/>
              <a:gd name="connsiteX0" fmla="*/ 0 w 252457"/>
              <a:gd name="connsiteY0" fmla="*/ 0 h 819150"/>
              <a:gd name="connsiteX1" fmla="*/ 252457 w 252457"/>
              <a:gd name="connsiteY1" fmla="*/ 244409 h 819150"/>
              <a:gd name="connsiteX2" fmla="*/ 250825 w 252457"/>
              <a:gd name="connsiteY2" fmla="*/ 819150 h 819150"/>
              <a:gd name="connsiteX3" fmla="*/ 2201 w 252457"/>
              <a:gd name="connsiteY3" fmla="*/ 659619 h 819150"/>
              <a:gd name="connsiteX4" fmla="*/ 0 w 252457"/>
              <a:gd name="connsiteY4" fmla="*/ 0 h 819150"/>
              <a:gd name="connsiteX0" fmla="*/ 1489 w 253946"/>
              <a:gd name="connsiteY0" fmla="*/ 0 h 819150"/>
              <a:gd name="connsiteX1" fmla="*/ 253946 w 253946"/>
              <a:gd name="connsiteY1" fmla="*/ 244409 h 819150"/>
              <a:gd name="connsiteX2" fmla="*/ 252314 w 253946"/>
              <a:gd name="connsiteY2" fmla="*/ 819150 h 819150"/>
              <a:gd name="connsiteX3" fmla="*/ 425 w 253946"/>
              <a:gd name="connsiteY3" fmla="*/ 650110 h 819150"/>
              <a:gd name="connsiteX4" fmla="*/ 1489 w 253946"/>
              <a:gd name="connsiteY4" fmla="*/ 0 h 81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946" h="819150">
                <a:moveTo>
                  <a:pt x="1489" y="0"/>
                </a:moveTo>
                <a:lnTo>
                  <a:pt x="253946" y="244409"/>
                </a:lnTo>
                <a:lnTo>
                  <a:pt x="252314" y="819150"/>
                </a:lnTo>
                <a:lnTo>
                  <a:pt x="425" y="650110"/>
                </a:lnTo>
                <a:cubicBezTo>
                  <a:pt x="-1692" y="439502"/>
                  <a:pt x="4968" y="68006"/>
                  <a:pt x="1489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9" name="Round Same Side Corner Rectangle 18"/>
          <p:cNvSpPr/>
          <p:nvPr/>
        </p:nvSpPr>
        <p:spPr>
          <a:xfrm rot="5400000" flipV="1">
            <a:off x="676300" y="4012361"/>
            <a:ext cx="777977" cy="913485"/>
          </a:xfrm>
          <a:prstGeom prst="round2SameRect">
            <a:avLst>
              <a:gd name="adj1" fmla="val 8334"/>
              <a:gd name="adj2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 b="1" kern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20" name="Freeform 19"/>
          <p:cNvSpPr/>
          <p:nvPr/>
        </p:nvSpPr>
        <p:spPr>
          <a:xfrm flipV="1">
            <a:off x="1522030" y="3993993"/>
            <a:ext cx="283596" cy="869841"/>
          </a:xfrm>
          <a:custGeom>
            <a:avLst/>
            <a:gdLst>
              <a:gd name="connsiteX0" fmla="*/ 0 w 245268"/>
              <a:gd name="connsiteY0" fmla="*/ 0 h 719137"/>
              <a:gd name="connsiteX1" fmla="*/ 245268 w 245268"/>
              <a:gd name="connsiteY1" fmla="*/ 145256 h 719137"/>
              <a:gd name="connsiteX2" fmla="*/ 238125 w 245268"/>
              <a:gd name="connsiteY2" fmla="*/ 719137 h 719137"/>
              <a:gd name="connsiteX3" fmla="*/ 0 w 245268"/>
              <a:gd name="connsiteY3" fmla="*/ 647700 h 719137"/>
              <a:gd name="connsiteX4" fmla="*/ 0 w 245268"/>
              <a:gd name="connsiteY4" fmla="*/ 0 h 719137"/>
              <a:gd name="connsiteX0" fmla="*/ 0 w 247839"/>
              <a:gd name="connsiteY0" fmla="*/ 0 h 723899"/>
              <a:gd name="connsiteX1" fmla="*/ 245268 w 247839"/>
              <a:gd name="connsiteY1" fmla="*/ 145256 h 723899"/>
              <a:gd name="connsiteX2" fmla="*/ 247839 w 247839"/>
              <a:gd name="connsiteY2" fmla="*/ 723899 h 723899"/>
              <a:gd name="connsiteX3" fmla="*/ 0 w 247839"/>
              <a:gd name="connsiteY3" fmla="*/ 647700 h 723899"/>
              <a:gd name="connsiteX4" fmla="*/ 0 w 247839"/>
              <a:gd name="connsiteY4" fmla="*/ 0 h 723899"/>
              <a:gd name="connsiteX0" fmla="*/ 0 w 247839"/>
              <a:gd name="connsiteY0" fmla="*/ 0 h 721518"/>
              <a:gd name="connsiteX1" fmla="*/ 245268 w 247839"/>
              <a:gd name="connsiteY1" fmla="*/ 145256 h 721518"/>
              <a:gd name="connsiteX2" fmla="*/ 247839 w 247839"/>
              <a:gd name="connsiteY2" fmla="*/ 721518 h 721518"/>
              <a:gd name="connsiteX3" fmla="*/ 0 w 247839"/>
              <a:gd name="connsiteY3" fmla="*/ 647700 h 721518"/>
              <a:gd name="connsiteX4" fmla="*/ 0 w 247839"/>
              <a:gd name="connsiteY4" fmla="*/ 0 h 721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839" h="721518">
                <a:moveTo>
                  <a:pt x="0" y="0"/>
                </a:moveTo>
                <a:lnTo>
                  <a:pt x="245268" y="145256"/>
                </a:lnTo>
                <a:lnTo>
                  <a:pt x="247839" y="721518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7718189" y="1347553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327029" y="2257584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8729109" y="3174793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7327029" y="4082295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7718189" y="4992326"/>
            <a:ext cx="518124" cy="5181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38100" dist="254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6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1886481" y="1294289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27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1886481" y="2204320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28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1886481" y="3121529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29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1886481" y="4029031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30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1886481" y="493906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</p:spTree>
    <p:extLst>
      <p:ext uri="{BB962C8B-B14F-4D97-AF65-F5344CB8AC3E}">
        <p14:creationId xmlns:p14="http://schemas.microsoft.com/office/powerpoint/2010/main" val="26179863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04F1E14-4077-49CE-BE30-F1B862333BB7}"/>
              </a:ext>
            </a:extLst>
          </p:cNvPr>
          <p:cNvSpPr txBox="1">
            <a:spLocks/>
          </p:cNvSpPr>
          <p:nvPr userDrawn="1"/>
        </p:nvSpPr>
        <p:spPr>
          <a:xfrm>
            <a:off x="84302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840804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0408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743200"/>
            <a:ext cx="12192000" cy="411480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E063EDAE-3C20-4872-A920-DDD64F0309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0" y="3869262"/>
            <a:ext cx="3596640" cy="814926"/>
          </a:xfrm>
        </p:spPr>
        <p:txBody>
          <a:bodyPr>
            <a:noAutofit/>
          </a:bodyPr>
          <a:lstStyle>
            <a:lvl1pPr algn="ctr">
              <a:defRPr sz="4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361022"/>
            <a:ext cx="2987040" cy="2112180"/>
          </a:xfrm>
          <a:prstGeom prst="rect">
            <a:avLst/>
          </a:prstGeom>
        </p:spPr>
      </p:pic>
      <p:grpSp>
        <p:nvGrpSpPr>
          <p:cNvPr id="81" name="Group 80"/>
          <p:cNvGrpSpPr/>
          <p:nvPr userDrawn="1"/>
        </p:nvGrpSpPr>
        <p:grpSpPr>
          <a:xfrm>
            <a:off x="369220" y="6091135"/>
            <a:ext cx="2782950" cy="571112"/>
            <a:chOff x="7145730" y="5048697"/>
            <a:chExt cx="2782950" cy="571112"/>
          </a:xfrm>
        </p:grpSpPr>
        <p:grpSp>
          <p:nvGrpSpPr>
            <p:cNvPr id="82" name="Group 81"/>
            <p:cNvGrpSpPr/>
            <p:nvPr/>
          </p:nvGrpSpPr>
          <p:grpSpPr>
            <a:xfrm>
              <a:off x="7145730" y="5048697"/>
              <a:ext cx="571116" cy="571112"/>
              <a:chOff x="9339783" y="4780636"/>
              <a:chExt cx="279044" cy="279044"/>
            </a:xfrm>
          </p:grpSpPr>
          <p:sp>
            <p:nvSpPr>
              <p:cNvPr id="92" name="Oval 91"/>
              <p:cNvSpPr/>
              <p:nvPr userDrawn="1"/>
            </p:nvSpPr>
            <p:spPr>
              <a:xfrm>
                <a:off x="9339783" y="4780636"/>
                <a:ext cx="279044" cy="2790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kern="12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93" name="Freeform 31"/>
              <p:cNvSpPr>
                <a:spLocks noEditPoints="1"/>
              </p:cNvSpPr>
              <p:nvPr userDrawn="1"/>
            </p:nvSpPr>
            <p:spPr bwMode="auto">
              <a:xfrm>
                <a:off x="9392002" y="4832855"/>
                <a:ext cx="174606" cy="174606"/>
              </a:xfrm>
              <a:custGeom>
                <a:avLst/>
                <a:gdLst/>
                <a:ahLst/>
                <a:cxnLst>
                  <a:cxn ang="0">
                    <a:pos x="365" y="125"/>
                  </a:cxn>
                  <a:cxn ang="0">
                    <a:pos x="319" y="138"/>
                  </a:cxn>
                  <a:cxn ang="0">
                    <a:pos x="290" y="169"/>
                  </a:cxn>
                  <a:cxn ang="0">
                    <a:pos x="280" y="219"/>
                  </a:cxn>
                  <a:cxn ang="0">
                    <a:pos x="276" y="257"/>
                  </a:cxn>
                  <a:cxn ang="0">
                    <a:pos x="241" y="258"/>
                  </a:cxn>
                  <a:cxn ang="0">
                    <a:pos x="268" y="325"/>
                  </a:cxn>
                  <a:cxn ang="0">
                    <a:pos x="282" y="330"/>
                  </a:cxn>
                  <a:cxn ang="0">
                    <a:pos x="283" y="534"/>
                  </a:cxn>
                  <a:cxn ang="0">
                    <a:pos x="339" y="536"/>
                  </a:cxn>
                  <a:cxn ang="0">
                    <a:pos x="368" y="529"/>
                  </a:cxn>
                  <a:cxn ang="0">
                    <a:pos x="422" y="325"/>
                  </a:cxn>
                  <a:cxn ang="0">
                    <a:pos x="426" y="294"/>
                  </a:cxn>
                  <a:cxn ang="0">
                    <a:pos x="427" y="258"/>
                  </a:cxn>
                  <a:cxn ang="0">
                    <a:pos x="394" y="260"/>
                  </a:cxn>
                  <a:cxn ang="0">
                    <a:pos x="373" y="258"/>
                  </a:cxn>
                  <a:cxn ang="0">
                    <a:pos x="368" y="212"/>
                  </a:cxn>
                  <a:cxn ang="0">
                    <a:pos x="373" y="193"/>
                  </a:cxn>
                  <a:cxn ang="0">
                    <a:pos x="427" y="126"/>
                  </a:cxn>
                  <a:cxn ang="0">
                    <a:pos x="319" y="0"/>
                  </a:cxn>
                  <a:cxn ang="0">
                    <a:pos x="420" y="10"/>
                  </a:cxn>
                  <a:cxn ang="0">
                    <a:pos x="506" y="42"/>
                  </a:cxn>
                  <a:cxn ang="0">
                    <a:pos x="572" y="90"/>
                  </a:cxn>
                  <a:cxn ang="0">
                    <a:pos x="620" y="153"/>
                  </a:cxn>
                  <a:cxn ang="0">
                    <a:pos x="651" y="226"/>
                  </a:cxn>
                  <a:cxn ang="0">
                    <a:pos x="663" y="305"/>
                  </a:cxn>
                  <a:cxn ang="0">
                    <a:pos x="659" y="385"/>
                  </a:cxn>
                  <a:cxn ang="0">
                    <a:pos x="638" y="462"/>
                  </a:cxn>
                  <a:cxn ang="0">
                    <a:pos x="601" y="533"/>
                  </a:cxn>
                  <a:cxn ang="0">
                    <a:pos x="547" y="593"/>
                  </a:cxn>
                  <a:cxn ang="0">
                    <a:pos x="477" y="636"/>
                  </a:cxn>
                  <a:cxn ang="0">
                    <a:pos x="391" y="661"/>
                  </a:cxn>
                  <a:cxn ang="0">
                    <a:pos x="290" y="661"/>
                  </a:cxn>
                  <a:cxn ang="0">
                    <a:pos x="216" y="640"/>
                  </a:cxn>
                  <a:cxn ang="0">
                    <a:pos x="144" y="598"/>
                  </a:cxn>
                  <a:cxn ang="0">
                    <a:pos x="80" y="537"/>
                  </a:cxn>
                  <a:cxn ang="0">
                    <a:pos x="30" y="461"/>
                  </a:cxn>
                  <a:cxn ang="0">
                    <a:pos x="3" y="373"/>
                  </a:cxn>
                  <a:cxn ang="0">
                    <a:pos x="3" y="276"/>
                  </a:cxn>
                  <a:cxn ang="0">
                    <a:pos x="37" y="175"/>
                  </a:cxn>
                  <a:cxn ang="0">
                    <a:pos x="73" y="121"/>
                  </a:cxn>
                  <a:cxn ang="0">
                    <a:pos x="125" y="71"/>
                  </a:cxn>
                  <a:cxn ang="0">
                    <a:pos x="191" y="31"/>
                  </a:cxn>
                  <a:cxn ang="0">
                    <a:pos x="273" y="6"/>
                  </a:cxn>
                </a:cxnLst>
                <a:rect l="0" t="0" r="r" b="b"/>
                <a:pathLst>
                  <a:path w="663" h="663">
                    <a:moveTo>
                      <a:pt x="394" y="124"/>
                    </a:moveTo>
                    <a:lnTo>
                      <a:pt x="365" y="125"/>
                    </a:lnTo>
                    <a:lnTo>
                      <a:pt x="340" y="129"/>
                    </a:lnTo>
                    <a:lnTo>
                      <a:pt x="319" y="138"/>
                    </a:lnTo>
                    <a:lnTo>
                      <a:pt x="302" y="151"/>
                    </a:lnTo>
                    <a:lnTo>
                      <a:pt x="290" y="169"/>
                    </a:lnTo>
                    <a:lnTo>
                      <a:pt x="283" y="192"/>
                    </a:lnTo>
                    <a:lnTo>
                      <a:pt x="280" y="219"/>
                    </a:lnTo>
                    <a:lnTo>
                      <a:pt x="283" y="253"/>
                    </a:lnTo>
                    <a:lnTo>
                      <a:pt x="276" y="257"/>
                    </a:lnTo>
                    <a:lnTo>
                      <a:pt x="266" y="258"/>
                    </a:lnTo>
                    <a:lnTo>
                      <a:pt x="241" y="258"/>
                    </a:lnTo>
                    <a:lnTo>
                      <a:pt x="241" y="325"/>
                    </a:lnTo>
                    <a:lnTo>
                      <a:pt x="268" y="325"/>
                    </a:lnTo>
                    <a:lnTo>
                      <a:pt x="276" y="326"/>
                    </a:lnTo>
                    <a:lnTo>
                      <a:pt x="282" y="330"/>
                    </a:lnTo>
                    <a:lnTo>
                      <a:pt x="283" y="337"/>
                    </a:lnTo>
                    <a:lnTo>
                      <a:pt x="283" y="534"/>
                    </a:lnTo>
                    <a:lnTo>
                      <a:pt x="319" y="534"/>
                    </a:lnTo>
                    <a:lnTo>
                      <a:pt x="339" y="536"/>
                    </a:lnTo>
                    <a:lnTo>
                      <a:pt x="355" y="534"/>
                    </a:lnTo>
                    <a:lnTo>
                      <a:pt x="368" y="529"/>
                    </a:lnTo>
                    <a:lnTo>
                      <a:pt x="368" y="325"/>
                    </a:lnTo>
                    <a:lnTo>
                      <a:pt x="422" y="325"/>
                    </a:lnTo>
                    <a:lnTo>
                      <a:pt x="425" y="310"/>
                    </a:lnTo>
                    <a:lnTo>
                      <a:pt x="426" y="294"/>
                    </a:lnTo>
                    <a:lnTo>
                      <a:pt x="427" y="278"/>
                    </a:lnTo>
                    <a:lnTo>
                      <a:pt x="427" y="258"/>
                    </a:lnTo>
                    <a:lnTo>
                      <a:pt x="405" y="258"/>
                    </a:lnTo>
                    <a:lnTo>
                      <a:pt x="394" y="260"/>
                    </a:lnTo>
                    <a:lnTo>
                      <a:pt x="383" y="260"/>
                    </a:lnTo>
                    <a:lnTo>
                      <a:pt x="373" y="258"/>
                    </a:lnTo>
                    <a:lnTo>
                      <a:pt x="368" y="253"/>
                    </a:lnTo>
                    <a:lnTo>
                      <a:pt x="368" y="212"/>
                    </a:lnTo>
                    <a:lnTo>
                      <a:pt x="369" y="201"/>
                    </a:lnTo>
                    <a:lnTo>
                      <a:pt x="373" y="193"/>
                    </a:lnTo>
                    <a:lnTo>
                      <a:pt x="427" y="193"/>
                    </a:lnTo>
                    <a:lnTo>
                      <a:pt x="427" y="126"/>
                    </a:lnTo>
                    <a:lnTo>
                      <a:pt x="394" y="124"/>
                    </a:lnTo>
                    <a:close/>
                    <a:moveTo>
                      <a:pt x="319" y="0"/>
                    </a:moveTo>
                    <a:lnTo>
                      <a:pt x="372" y="2"/>
                    </a:lnTo>
                    <a:lnTo>
                      <a:pt x="420" y="10"/>
                    </a:lnTo>
                    <a:lnTo>
                      <a:pt x="465" y="24"/>
                    </a:lnTo>
                    <a:lnTo>
                      <a:pt x="506" y="42"/>
                    </a:lnTo>
                    <a:lnTo>
                      <a:pt x="541" y="65"/>
                    </a:lnTo>
                    <a:lnTo>
                      <a:pt x="572" y="90"/>
                    </a:lnTo>
                    <a:lnTo>
                      <a:pt x="598" y="121"/>
                    </a:lnTo>
                    <a:lnTo>
                      <a:pt x="620" y="153"/>
                    </a:lnTo>
                    <a:lnTo>
                      <a:pt x="638" y="189"/>
                    </a:lnTo>
                    <a:lnTo>
                      <a:pt x="651" y="226"/>
                    </a:lnTo>
                    <a:lnTo>
                      <a:pt x="659" y="265"/>
                    </a:lnTo>
                    <a:lnTo>
                      <a:pt x="663" y="305"/>
                    </a:lnTo>
                    <a:lnTo>
                      <a:pt x="663" y="346"/>
                    </a:lnTo>
                    <a:lnTo>
                      <a:pt x="659" y="385"/>
                    </a:lnTo>
                    <a:lnTo>
                      <a:pt x="651" y="425"/>
                    </a:lnTo>
                    <a:lnTo>
                      <a:pt x="638" y="462"/>
                    </a:lnTo>
                    <a:lnTo>
                      <a:pt x="622" y="498"/>
                    </a:lnTo>
                    <a:lnTo>
                      <a:pt x="601" y="533"/>
                    </a:lnTo>
                    <a:lnTo>
                      <a:pt x="576" y="564"/>
                    </a:lnTo>
                    <a:lnTo>
                      <a:pt x="547" y="593"/>
                    </a:lnTo>
                    <a:lnTo>
                      <a:pt x="513" y="616"/>
                    </a:lnTo>
                    <a:lnTo>
                      <a:pt x="477" y="636"/>
                    </a:lnTo>
                    <a:lnTo>
                      <a:pt x="436" y="651"/>
                    </a:lnTo>
                    <a:lnTo>
                      <a:pt x="391" y="661"/>
                    </a:lnTo>
                    <a:lnTo>
                      <a:pt x="343" y="663"/>
                    </a:lnTo>
                    <a:lnTo>
                      <a:pt x="290" y="661"/>
                    </a:lnTo>
                    <a:lnTo>
                      <a:pt x="254" y="654"/>
                    </a:lnTo>
                    <a:lnTo>
                      <a:pt x="216" y="640"/>
                    </a:lnTo>
                    <a:lnTo>
                      <a:pt x="179" y="622"/>
                    </a:lnTo>
                    <a:lnTo>
                      <a:pt x="144" y="598"/>
                    </a:lnTo>
                    <a:lnTo>
                      <a:pt x="111" y="570"/>
                    </a:lnTo>
                    <a:lnTo>
                      <a:pt x="80" y="537"/>
                    </a:lnTo>
                    <a:lnTo>
                      <a:pt x="53" y="501"/>
                    </a:lnTo>
                    <a:lnTo>
                      <a:pt x="30" y="461"/>
                    </a:lnTo>
                    <a:lnTo>
                      <a:pt x="14" y="419"/>
                    </a:lnTo>
                    <a:lnTo>
                      <a:pt x="3" y="373"/>
                    </a:lnTo>
                    <a:lnTo>
                      <a:pt x="0" y="326"/>
                    </a:lnTo>
                    <a:lnTo>
                      <a:pt x="3" y="276"/>
                    </a:lnTo>
                    <a:lnTo>
                      <a:pt x="15" y="226"/>
                    </a:lnTo>
                    <a:lnTo>
                      <a:pt x="37" y="175"/>
                    </a:lnTo>
                    <a:lnTo>
                      <a:pt x="54" y="147"/>
                    </a:lnTo>
                    <a:lnTo>
                      <a:pt x="73" y="121"/>
                    </a:lnTo>
                    <a:lnTo>
                      <a:pt x="97" y="95"/>
                    </a:lnTo>
                    <a:lnTo>
                      <a:pt x="125" y="71"/>
                    </a:lnTo>
                    <a:lnTo>
                      <a:pt x="157" y="49"/>
                    </a:lnTo>
                    <a:lnTo>
                      <a:pt x="191" y="31"/>
                    </a:lnTo>
                    <a:lnTo>
                      <a:pt x="230" y="15"/>
                    </a:lnTo>
                    <a:lnTo>
                      <a:pt x="273" y="6"/>
                    </a:lnTo>
                    <a:lnTo>
                      <a:pt x="319" y="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7883008" y="5048697"/>
              <a:ext cx="571116" cy="571112"/>
              <a:chOff x="9665008" y="4780636"/>
              <a:chExt cx="279044" cy="279044"/>
            </a:xfrm>
          </p:grpSpPr>
          <p:sp>
            <p:nvSpPr>
              <p:cNvPr id="90" name="Oval 89"/>
              <p:cNvSpPr/>
              <p:nvPr userDrawn="1"/>
            </p:nvSpPr>
            <p:spPr>
              <a:xfrm>
                <a:off x="9665008" y="4780636"/>
                <a:ext cx="279044" cy="2790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kern="12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91" name="Freeform 48"/>
              <p:cNvSpPr>
                <a:spLocks/>
              </p:cNvSpPr>
              <p:nvPr userDrawn="1"/>
            </p:nvSpPr>
            <p:spPr bwMode="auto">
              <a:xfrm>
                <a:off x="9706594" y="4852691"/>
                <a:ext cx="195872" cy="134934"/>
              </a:xfrm>
              <a:custGeom>
                <a:avLst/>
                <a:gdLst>
                  <a:gd name="T0" fmla="*/ 652 w 720"/>
                  <a:gd name="T1" fmla="*/ 218 h 496"/>
                  <a:gd name="T2" fmla="*/ 688 w 720"/>
                  <a:gd name="T3" fmla="*/ 206 h 496"/>
                  <a:gd name="T4" fmla="*/ 712 w 720"/>
                  <a:gd name="T5" fmla="*/ 182 h 496"/>
                  <a:gd name="T6" fmla="*/ 700 w 720"/>
                  <a:gd name="T7" fmla="*/ 180 h 496"/>
                  <a:gd name="T8" fmla="*/ 642 w 720"/>
                  <a:gd name="T9" fmla="*/ 186 h 496"/>
                  <a:gd name="T10" fmla="*/ 628 w 720"/>
                  <a:gd name="T11" fmla="*/ 166 h 496"/>
                  <a:gd name="T12" fmla="*/ 606 w 720"/>
                  <a:gd name="T13" fmla="*/ 118 h 496"/>
                  <a:gd name="T14" fmla="*/ 548 w 720"/>
                  <a:gd name="T15" fmla="*/ 64 h 496"/>
                  <a:gd name="T16" fmla="*/ 500 w 720"/>
                  <a:gd name="T17" fmla="*/ 48 h 496"/>
                  <a:gd name="T18" fmla="*/ 476 w 720"/>
                  <a:gd name="T19" fmla="*/ 48 h 496"/>
                  <a:gd name="T20" fmla="*/ 504 w 720"/>
                  <a:gd name="T21" fmla="*/ 38 h 496"/>
                  <a:gd name="T22" fmla="*/ 534 w 720"/>
                  <a:gd name="T23" fmla="*/ 26 h 496"/>
                  <a:gd name="T24" fmla="*/ 536 w 720"/>
                  <a:gd name="T25" fmla="*/ 16 h 496"/>
                  <a:gd name="T26" fmla="*/ 524 w 720"/>
                  <a:gd name="T27" fmla="*/ 12 h 496"/>
                  <a:gd name="T28" fmla="*/ 466 w 720"/>
                  <a:gd name="T29" fmla="*/ 30 h 496"/>
                  <a:gd name="T30" fmla="*/ 490 w 720"/>
                  <a:gd name="T31" fmla="*/ 18 h 496"/>
                  <a:gd name="T32" fmla="*/ 504 w 720"/>
                  <a:gd name="T33" fmla="*/ 0 h 496"/>
                  <a:gd name="T34" fmla="*/ 474 w 720"/>
                  <a:gd name="T35" fmla="*/ 10 h 496"/>
                  <a:gd name="T36" fmla="*/ 448 w 720"/>
                  <a:gd name="T37" fmla="*/ 26 h 496"/>
                  <a:gd name="T38" fmla="*/ 460 w 720"/>
                  <a:gd name="T39" fmla="*/ 6 h 496"/>
                  <a:gd name="T40" fmla="*/ 406 w 720"/>
                  <a:gd name="T41" fmla="*/ 58 h 496"/>
                  <a:gd name="T42" fmla="*/ 368 w 720"/>
                  <a:gd name="T43" fmla="*/ 128 h 496"/>
                  <a:gd name="T44" fmla="*/ 318 w 720"/>
                  <a:gd name="T45" fmla="*/ 154 h 496"/>
                  <a:gd name="T46" fmla="*/ 292 w 720"/>
                  <a:gd name="T47" fmla="*/ 136 h 496"/>
                  <a:gd name="T48" fmla="*/ 166 w 720"/>
                  <a:gd name="T49" fmla="*/ 76 h 496"/>
                  <a:gd name="T50" fmla="*/ 108 w 720"/>
                  <a:gd name="T51" fmla="*/ 66 h 496"/>
                  <a:gd name="T52" fmla="*/ 120 w 720"/>
                  <a:gd name="T53" fmla="*/ 100 h 496"/>
                  <a:gd name="T54" fmla="*/ 152 w 720"/>
                  <a:gd name="T55" fmla="*/ 134 h 496"/>
                  <a:gd name="T56" fmla="*/ 160 w 720"/>
                  <a:gd name="T57" fmla="*/ 144 h 496"/>
                  <a:gd name="T58" fmla="*/ 124 w 720"/>
                  <a:gd name="T59" fmla="*/ 150 h 496"/>
                  <a:gd name="T60" fmla="*/ 138 w 720"/>
                  <a:gd name="T61" fmla="*/ 184 h 496"/>
                  <a:gd name="T62" fmla="*/ 170 w 720"/>
                  <a:gd name="T63" fmla="*/ 210 h 496"/>
                  <a:gd name="T64" fmla="*/ 206 w 720"/>
                  <a:gd name="T65" fmla="*/ 222 h 496"/>
                  <a:gd name="T66" fmla="*/ 166 w 720"/>
                  <a:gd name="T67" fmla="*/ 234 h 496"/>
                  <a:gd name="T68" fmla="*/ 160 w 720"/>
                  <a:gd name="T69" fmla="*/ 250 h 496"/>
                  <a:gd name="T70" fmla="*/ 186 w 720"/>
                  <a:gd name="T71" fmla="*/ 274 h 496"/>
                  <a:gd name="T72" fmla="*/ 226 w 720"/>
                  <a:gd name="T73" fmla="*/ 286 h 496"/>
                  <a:gd name="T74" fmla="*/ 236 w 720"/>
                  <a:gd name="T75" fmla="*/ 290 h 496"/>
                  <a:gd name="T76" fmla="*/ 218 w 720"/>
                  <a:gd name="T77" fmla="*/ 306 h 496"/>
                  <a:gd name="T78" fmla="*/ 216 w 720"/>
                  <a:gd name="T79" fmla="*/ 322 h 496"/>
                  <a:gd name="T80" fmla="*/ 236 w 720"/>
                  <a:gd name="T81" fmla="*/ 342 h 496"/>
                  <a:gd name="T82" fmla="*/ 268 w 720"/>
                  <a:gd name="T83" fmla="*/ 346 h 496"/>
                  <a:gd name="T84" fmla="*/ 220 w 720"/>
                  <a:gd name="T85" fmla="*/ 382 h 496"/>
                  <a:gd name="T86" fmla="*/ 168 w 720"/>
                  <a:gd name="T87" fmla="*/ 400 h 496"/>
                  <a:gd name="T88" fmla="*/ 112 w 720"/>
                  <a:gd name="T89" fmla="*/ 404 h 496"/>
                  <a:gd name="T90" fmla="*/ 60 w 720"/>
                  <a:gd name="T91" fmla="*/ 392 h 496"/>
                  <a:gd name="T92" fmla="*/ 14 w 720"/>
                  <a:gd name="T93" fmla="*/ 364 h 496"/>
                  <a:gd name="T94" fmla="*/ 18 w 720"/>
                  <a:gd name="T95" fmla="*/ 376 h 496"/>
                  <a:gd name="T96" fmla="*/ 76 w 720"/>
                  <a:gd name="T97" fmla="*/ 430 h 496"/>
                  <a:gd name="T98" fmla="*/ 144 w 720"/>
                  <a:gd name="T99" fmla="*/ 468 h 496"/>
                  <a:gd name="T100" fmla="*/ 216 w 720"/>
                  <a:gd name="T101" fmla="*/ 490 h 496"/>
                  <a:gd name="T102" fmla="*/ 290 w 720"/>
                  <a:gd name="T103" fmla="*/ 496 h 496"/>
                  <a:gd name="T104" fmla="*/ 364 w 720"/>
                  <a:gd name="T105" fmla="*/ 490 h 496"/>
                  <a:gd name="T106" fmla="*/ 434 w 720"/>
                  <a:gd name="T107" fmla="*/ 470 h 496"/>
                  <a:gd name="T108" fmla="*/ 498 w 720"/>
                  <a:gd name="T109" fmla="*/ 438 h 496"/>
                  <a:gd name="T110" fmla="*/ 554 w 720"/>
                  <a:gd name="T111" fmla="*/ 396 h 496"/>
                  <a:gd name="T112" fmla="*/ 598 w 720"/>
                  <a:gd name="T113" fmla="*/ 344 h 496"/>
                  <a:gd name="T114" fmla="*/ 628 w 720"/>
                  <a:gd name="T115" fmla="*/ 284 h 496"/>
                  <a:gd name="T116" fmla="*/ 650 w 720"/>
                  <a:gd name="T117" fmla="*/ 260 h 496"/>
                  <a:gd name="T118" fmla="*/ 688 w 720"/>
                  <a:gd name="T119" fmla="*/ 252 h 496"/>
                  <a:gd name="T120" fmla="*/ 720 w 720"/>
                  <a:gd name="T121" fmla="*/ 228 h 496"/>
                  <a:gd name="T122" fmla="*/ 678 w 720"/>
                  <a:gd name="T123" fmla="*/ 230 h 496"/>
                  <a:gd name="T124" fmla="*/ 638 w 720"/>
                  <a:gd name="T125" fmla="*/ 220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20" h="496">
                    <a:moveTo>
                      <a:pt x="638" y="220"/>
                    </a:moveTo>
                    <a:lnTo>
                      <a:pt x="638" y="220"/>
                    </a:lnTo>
                    <a:lnTo>
                      <a:pt x="652" y="218"/>
                    </a:lnTo>
                    <a:lnTo>
                      <a:pt x="666" y="216"/>
                    </a:lnTo>
                    <a:lnTo>
                      <a:pt x="678" y="210"/>
                    </a:lnTo>
                    <a:lnTo>
                      <a:pt x="688" y="206"/>
                    </a:lnTo>
                    <a:lnTo>
                      <a:pt x="698" y="198"/>
                    </a:lnTo>
                    <a:lnTo>
                      <a:pt x="706" y="192"/>
                    </a:lnTo>
                    <a:lnTo>
                      <a:pt x="712" y="182"/>
                    </a:lnTo>
                    <a:lnTo>
                      <a:pt x="716" y="174"/>
                    </a:lnTo>
                    <a:lnTo>
                      <a:pt x="716" y="174"/>
                    </a:lnTo>
                    <a:lnTo>
                      <a:pt x="700" y="180"/>
                    </a:lnTo>
                    <a:lnTo>
                      <a:pt x="678" y="186"/>
                    </a:lnTo>
                    <a:lnTo>
                      <a:pt x="654" y="186"/>
                    </a:lnTo>
                    <a:lnTo>
                      <a:pt x="642" y="186"/>
                    </a:lnTo>
                    <a:lnTo>
                      <a:pt x="632" y="184"/>
                    </a:lnTo>
                    <a:lnTo>
                      <a:pt x="632" y="184"/>
                    </a:lnTo>
                    <a:lnTo>
                      <a:pt x="628" y="166"/>
                    </a:lnTo>
                    <a:lnTo>
                      <a:pt x="628" y="166"/>
                    </a:lnTo>
                    <a:lnTo>
                      <a:pt x="618" y="142"/>
                    </a:lnTo>
                    <a:lnTo>
                      <a:pt x="606" y="118"/>
                    </a:lnTo>
                    <a:lnTo>
                      <a:pt x="590" y="96"/>
                    </a:lnTo>
                    <a:lnTo>
                      <a:pt x="570" y="78"/>
                    </a:lnTo>
                    <a:lnTo>
                      <a:pt x="548" y="64"/>
                    </a:lnTo>
                    <a:lnTo>
                      <a:pt x="526" y="54"/>
                    </a:lnTo>
                    <a:lnTo>
                      <a:pt x="514" y="50"/>
                    </a:lnTo>
                    <a:lnTo>
                      <a:pt x="500" y="48"/>
                    </a:lnTo>
                    <a:lnTo>
                      <a:pt x="488" y="46"/>
                    </a:lnTo>
                    <a:lnTo>
                      <a:pt x="476" y="48"/>
                    </a:lnTo>
                    <a:lnTo>
                      <a:pt x="476" y="48"/>
                    </a:lnTo>
                    <a:lnTo>
                      <a:pt x="492" y="42"/>
                    </a:lnTo>
                    <a:lnTo>
                      <a:pt x="492" y="42"/>
                    </a:lnTo>
                    <a:lnTo>
                      <a:pt x="504" y="38"/>
                    </a:lnTo>
                    <a:lnTo>
                      <a:pt x="520" y="34"/>
                    </a:lnTo>
                    <a:lnTo>
                      <a:pt x="528" y="30"/>
                    </a:lnTo>
                    <a:lnTo>
                      <a:pt x="534" y="26"/>
                    </a:lnTo>
                    <a:lnTo>
                      <a:pt x="538" y="22"/>
                    </a:lnTo>
                    <a:lnTo>
                      <a:pt x="536" y="16"/>
                    </a:lnTo>
                    <a:lnTo>
                      <a:pt x="536" y="16"/>
                    </a:lnTo>
                    <a:lnTo>
                      <a:pt x="536" y="14"/>
                    </a:lnTo>
                    <a:lnTo>
                      <a:pt x="532" y="12"/>
                    </a:lnTo>
                    <a:lnTo>
                      <a:pt x="524" y="12"/>
                    </a:lnTo>
                    <a:lnTo>
                      <a:pt x="514" y="14"/>
                    </a:lnTo>
                    <a:lnTo>
                      <a:pt x="504" y="16"/>
                    </a:lnTo>
                    <a:lnTo>
                      <a:pt x="466" y="30"/>
                    </a:lnTo>
                    <a:lnTo>
                      <a:pt x="466" y="30"/>
                    </a:lnTo>
                    <a:lnTo>
                      <a:pt x="478" y="24"/>
                    </a:lnTo>
                    <a:lnTo>
                      <a:pt x="490" y="18"/>
                    </a:lnTo>
                    <a:lnTo>
                      <a:pt x="500" y="10"/>
                    </a:lnTo>
                    <a:lnTo>
                      <a:pt x="504" y="6"/>
                    </a:lnTo>
                    <a:lnTo>
                      <a:pt x="504" y="0"/>
                    </a:lnTo>
                    <a:lnTo>
                      <a:pt x="504" y="0"/>
                    </a:lnTo>
                    <a:lnTo>
                      <a:pt x="490" y="4"/>
                    </a:lnTo>
                    <a:lnTo>
                      <a:pt x="474" y="10"/>
                    </a:lnTo>
                    <a:lnTo>
                      <a:pt x="462" y="16"/>
                    </a:lnTo>
                    <a:lnTo>
                      <a:pt x="448" y="26"/>
                    </a:lnTo>
                    <a:lnTo>
                      <a:pt x="448" y="26"/>
                    </a:lnTo>
                    <a:lnTo>
                      <a:pt x="456" y="16"/>
                    </a:lnTo>
                    <a:lnTo>
                      <a:pt x="460" y="6"/>
                    </a:lnTo>
                    <a:lnTo>
                      <a:pt x="460" y="6"/>
                    </a:lnTo>
                    <a:lnTo>
                      <a:pt x="440" y="20"/>
                    </a:lnTo>
                    <a:lnTo>
                      <a:pt x="422" y="38"/>
                    </a:lnTo>
                    <a:lnTo>
                      <a:pt x="406" y="58"/>
                    </a:lnTo>
                    <a:lnTo>
                      <a:pt x="392" y="80"/>
                    </a:lnTo>
                    <a:lnTo>
                      <a:pt x="380" y="104"/>
                    </a:lnTo>
                    <a:lnTo>
                      <a:pt x="368" y="128"/>
                    </a:lnTo>
                    <a:lnTo>
                      <a:pt x="346" y="180"/>
                    </a:lnTo>
                    <a:lnTo>
                      <a:pt x="346" y="180"/>
                    </a:lnTo>
                    <a:lnTo>
                      <a:pt x="318" y="154"/>
                    </a:lnTo>
                    <a:lnTo>
                      <a:pt x="304" y="144"/>
                    </a:lnTo>
                    <a:lnTo>
                      <a:pt x="292" y="136"/>
                    </a:lnTo>
                    <a:lnTo>
                      <a:pt x="292" y="136"/>
                    </a:lnTo>
                    <a:lnTo>
                      <a:pt x="256" y="116"/>
                    </a:lnTo>
                    <a:lnTo>
                      <a:pt x="214" y="98"/>
                    </a:lnTo>
                    <a:lnTo>
                      <a:pt x="166" y="76"/>
                    </a:lnTo>
                    <a:lnTo>
                      <a:pt x="108" y="54"/>
                    </a:lnTo>
                    <a:lnTo>
                      <a:pt x="108" y="54"/>
                    </a:lnTo>
                    <a:lnTo>
                      <a:pt x="108" y="66"/>
                    </a:lnTo>
                    <a:lnTo>
                      <a:pt x="110" y="76"/>
                    </a:lnTo>
                    <a:lnTo>
                      <a:pt x="114" y="88"/>
                    </a:lnTo>
                    <a:lnTo>
                      <a:pt x="120" y="100"/>
                    </a:lnTo>
                    <a:lnTo>
                      <a:pt x="128" y="112"/>
                    </a:lnTo>
                    <a:lnTo>
                      <a:pt x="138" y="124"/>
                    </a:lnTo>
                    <a:lnTo>
                      <a:pt x="152" y="134"/>
                    </a:lnTo>
                    <a:lnTo>
                      <a:pt x="170" y="144"/>
                    </a:lnTo>
                    <a:lnTo>
                      <a:pt x="170" y="144"/>
                    </a:lnTo>
                    <a:lnTo>
                      <a:pt x="160" y="144"/>
                    </a:lnTo>
                    <a:lnTo>
                      <a:pt x="148" y="146"/>
                    </a:lnTo>
                    <a:lnTo>
                      <a:pt x="124" y="150"/>
                    </a:lnTo>
                    <a:lnTo>
                      <a:pt x="124" y="150"/>
                    </a:lnTo>
                    <a:lnTo>
                      <a:pt x="128" y="162"/>
                    </a:lnTo>
                    <a:lnTo>
                      <a:pt x="132" y="172"/>
                    </a:lnTo>
                    <a:lnTo>
                      <a:pt x="138" y="184"/>
                    </a:lnTo>
                    <a:lnTo>
                      <a:pt x="146" y="194"/>
                    </a:lnTo>
                    <a:lnTo>
                      <a:pt x="158" y="202"/>
                    </a:lnTo>
                    <a:lnTo>
                      <a:pt x="170" y="210"/>
                    </a:lnTo>
                    <a:lnTo>
                      <a:pt x="186" y="216"/>
                    </a:lnTo>
                    <a:lnTo>
                      <a:pt x="206" y="222"/>
                    </a:lnTo>
                    <a:lnTo>
                      <a:pt x="206" y="222"/>
                    </a:lnTo>
                    <a:lnTo>
                      <a:pt x="188" y="224"/>
                    </a:lnTo>
                    <a:lnTo>
                      <a:pt x="176" y="228"/>
                    </a:lnTo>
                    <a:lnTo>
                      <a:pt x="166" y="234"/>
                    </a:lnTo>
                    <a:lnTo>
                      <a:pt x="156" y="242"/>
                    </a:lnTo>
                    <a:lnTo>
                      <a:pt x="156" y="242"/>
                    </a:lnTo>
                    <a:lnTo>
                      <a:pt x="160" y="250"/>
                    </a:lnTo>
                    <a:lnTo>
                      <a:pt x="168" y="258"/>
                    </a:lnTo>
                    <a:lnTo>
                      <a:pt x="176" y="266"/>
                    </a:lnTo>
                    <a:lnTo>
                      <a:pt x="186" y="274"/>
                    </a:lnTo>
                    <a:lnTo>
                      <a:pt x="198" y="280"/>
                    </a:lnTo>
                    <a:lnTo>
                      <a:pt x="212" y="284"/>
                    </a:lnTo>
                    <a:lnTo>
                      <a:pt x="226" y="286"/>
                    </a:lnTo>
                    <a:lnTo>
                      <a:pt x="244" y="284"/>
                    </a:lnTo>
                    <a:lnTo>
                      <a:pt x="244" y="284"/>
                    </a:lnTo>
                    <a:lnTo>
                      <a:pt x="236" y="290"/>
                    </a:lnTo>
                    <a:lnTo>
                      <a:pt x="228" y="294"/>
                    </a:lnTo>
                    <a:lnTo>
                      <a:pt x="222" y="300"/>
                    </a:lnTo>
                    <a:lnTo>
                      <a:pt x="218" y="306"/>
                    </a:lnTo>
                    <a:lnTo>
                      <a:pt x="216" y="310"/>
                    </a:lnTo>
                    <a:lnTo>
                      <a:pt x="216" y="316"/>
                    </a:lnTo>
                    <a:lnTo>
                      <a:pt x="216" y="322"/>
                    </a:lnTo>
                    <a:lnTo>
                      <a:pt x="218" y="326"/>
                    </a:lnTo>
                    <a:lnTo>
                      <a:pt x="226" y="336"/>
                    </a:lnTo>
                    <a:lnTo>
                      <a:pt x="236" y="342"/>
                    </a:lnTo>
                    <a:lnTo>
                      <a:pt x="250" y="346"/>
                    </a:lnTo>
                    <a:lnTo>
                      <a:pt x="268" y="346"/>
                    </a:lnTo>
                    <a:lnTo>
                      <a:pt x="268" y="346"/>
                    </a:lnTo>
                    <a:lnTo>
                      <a:pt x="252" y="360"/>
                    </a:lnTo>
                    <a:lnTo>
                      <a:pt x="236" y="372"/>
                    </a:lnTo>
                    <a:lnTo>
                      <a:pt x="220" y="382"/>
                    </a:lnTo>
                    <a:lnTo>
                      <a:pt x="202" y="390"/>
                    </a:lnTo>
                    <a:lnTo>
                      <a:pt x="186" y="396"/>
                    </a:lnTo>
                    <a:lnTo>
                      <a:pt x="168" y="400"/>
                    </a:lnTo>
                    <a:lnTo>
                      <a:pt x="150" y="404"/>
                    </a:lnTo>
                    <a:lnTo>
                      <a:pt x="130" y="404"/>
                    </a:lnTo>
                    <a:lnTo>
                      <a:pt x="112" y="404"/>
                    </a:lnTo>
                    <a:lnTo>
                      <a:pt x="94" y="400"/>
                    </a:lnTo>
                    <a:lnTo>
                      <a:pt x="78" y="396"/>
                    </a:lnTo>
                    <a:lnTo>
                      <a:pt x="60" y="392"/>
                    </a:lnTo>
                    <a:lnTo>
                      <a:pt x="44" y="384"/>
                    </a:lnTo>
                    <a:lnTo>
                      <a:pt x="28" y="376"/>
                    </a:lnTo>
                    <a:lnTo>
                      <a:pt x="14" y="364"/>
                    </a:lnTo>
                    <a:lnTo>
                      <a:pt x="0" y="354"/>
                    </a:lnTo>
                    <a:lnTo>
                      <a:pt x="0" y="354"/>
                    </a:lnTo>
                    <a:lnTo>
                      <a:pt x="18" y="376"/>
                    </a:lnTo>
                    <a:lnTo>
                      <a:pt x="36" y="396"/>
                    </a:lnTo>
                    <a:lnTo>
                      <a:pt x="56" y="414"/>
                    </a:lnTo>
                    <a:lnTo>
                      <a:pt x="76" y="430"/>
                    </a:lnTo>
                    <a:lnTo>
                      <a:pt x="98" y="444"/>
                    </a:lnTo>
                    <a:lnTo>
                      <a:pt x="120" y="456"/>
                    </a:lnTo>
                    <a:lnTo>
                      <a:pt x="144" y="468"/>
                    </a:lnTo>
                    <a:lnTo>
                      <a:pt x="168" y="476"/>
                    </a:lnTo>
                    <a:lnTo>
                      <a:pt x="192" y="484"/>
                    </a:lnTo>
                    <a:lnTo>
                      <a:pt x="216" y="490"/>
                    </a:lnTo>
                    <a:lnTo>
                      <a:pt x="240" y="494"/>
                    </a:lnTo>
                    <a:lnTo>
                      <a:pt x="264" y="496"/>
                    </a:lnTo>
                    <a:lnTo>
                      <a:pt x="290" y="496"/>
                    </a:lnTo>
                    <a:lnTo>
                      <a:pt x="314" y="496"/>
                    </a:lnTo>
                    <a:lnTo>
                      <a:pt x="338" y="492"/>
                    </a:lnTo>
                    <a:lnTo>
                      <a:pt x="364" y="490"/>
                    </a:lnTo>
                    <a:lnTo>
                      <a:pt x="386" y="484"/>
                    </a:lnTo>
                    <a:lnTo>
                      <a:pt x="410" y="478"/>
                    </a:lnTo>
                    <a:lnTo>
                      <a:pt x="434" y="470"/>
                    </a:lnTo>
                    <a:lnTo>
                      <a:pt x="456" y="460"/>
                    </a:lnTo>
                    <a:lnTo>
                      <a:pt x="476" y="450"/>
                    </a:lnTo>
                    <a:lnTo>
                      <a:pt x="498" y="438"/>
                    </a:lnTo>
                    <a:lnTo>
                      <a:pt x="518" y="424"/>
                    </a:lnTo>
                    <a:lnTo>
                      <a:pt x="536" y="410"/>
                    </a:lnTo>
                    <a:lnTo>
                      <a:pt x="554" y="396"/>
                    </a:lnTo>
                    <a:lnTo>
                      <a:pt x="570" y="380"/>
                    </a:lnTo>
                    <a:lnTo>
                      <a:pt x="584" y="362"/>
                    </a:lnTo>
                    <a:lnTo>
                      <a:pt x="598" y="344"/>
                    </a:lnTo>
                    <a:lnTo>
                      <a:pt x="610" y="324"/>
                    </a:lnTo>
                    <a:lnTo>
                      <a:pt x="620" y="304"/>
                    </a:lnTo>
                    <a:lnTo>
                      <a:pt x="628" y="284"/>
                    </a:lnTo>
                    <a:lnTo>
                      <a:pt x="634" y="262"/>
                    </a:lnTo>
                    <a:lnTo>
                      <a:pt x="634" y="262"/>
                    </a:lnTo>
                    <a:lnTo>
                      <a:pt x="650" y="260"/>
                    </a:lnTo>
                    <a:lnTo>
                      <a:pt x="664" y="258"/>
                    </a:lnTo>
                    <a:lnTo>
                      <a:pt x="676" y="256"/>
                    </a:lnTo>
                    <a:lnTo>
                      <a:pt x="688" y="252"/>
                    </a:lnTo>
                    <a:lnTo>
                      <a:pt x="698" y="246"/>
                    </a:lnTo>
                    <a:lnTo>
                      <a:pt x="706" y="242"/>
                    </a:lnTo>
                    <a:lnTo>
                      <a:pt x="720" y="228"/>
                    </a:lnTo>
                    <a:lnTo>
                      <a:pt x="720" y="228"/>
                    </a:lnTo>
                    <a:lnTo>
                      <a:pt x="700" y="230"/>
                    </a:lnTo>
                    <a:lnTo>
                      <a:pt x="678" y="230"/>
                    </a:lnTo>
                    <a:lnTo>
                      <a:pt x="656" y="226"/>
                    </a:lnTo>
                    <a:lnTo>
                      <a:pt x="638" y="220"/>
                    </a:lnTo>
                    <a:lnTo>
                      <a:pt x="638" y="22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4" name="Group 83"/>
            <p:cNvGrpSpPr/>
            <p:nvPr/>
          </p:nvGrpSpPr>
          <p:grpSpPr>
            <a:xfrm>
              <a:off x="9357564" y="5048697"/>
              <a:ext cx="571116" cy="571112"/>
              <a:chOff x="10309320" y="4780636"/>
              <a:chExt cx="279044" cy="279044"/>
            </a:xfrm>
          </p:grpSpPr>
          <p:sp>
            <p:nvSpPr>
              <p:cNvPr id="88" name="Oval 87"/>
              <p:cNvSpPr/>
              <p:nvPr userDrawn="1"/>
            </p:nvSpPr>
            <p:spPr>
              <a:xfrm>
                <a:off x="10309320" y="4780636"/>
                <a:ext cx="279044" cy="2790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kern="12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89" name="Freeform 626"/>
              <p:cNvSpPr>
                <a:spLocks noEditPoints="1"/>
              </p:cNvSpPr>
              <p:nvPr userDrawn="1"/>
            </p:nvSpPr>
            <p:spPr bwMode="auto">
              <a:xfrm>
                <a:off x="10377033" y="4848291"/>
                <a:ext cx="143618" cy="143734"/>
              </a:xfrm>
              <a:custGeom>
                <a:avLst/>
                <a:gdLst>
                  <a:gd name="T0" fmla="*/ 766 w 2492"/>
                  <a:gd name="T1" fmla="*/ 2115 h 2494"/>
                  <a:gd name="T2" fmla="*/ 1669 w 2492"/>
                  <a:gd name="T3" fmla="*/ 932 h 2494"/>
                  <a:gd name="T4" fmla="*/ 1524 w 2492"/>
                  <a:gd name="T5" fmla="*/ 957 h 2494"/>
                  <a:gd name="T6" fmla="*/ 1402 w 2492"/>
                  <a:gd name="T7" fmla="*/ 1045 h 2494"/>
                  <a:gd name="T8" fmla="*/ 1362 w 2492"/>
                  <a:gd name="T9" fmla="*/ 1094 h 2494"/>
                  <a:gd name="T10" fmla="*/ 1349 w 2492"/>
                  <a:gd name="T11" fmla="*/ 1104 h 2494"/>
                  <a:gd name="T12" fmla="*/ 1344 w 2492"/>
                  <a:gd name="T13" fmla="*/ 1005 h 2494"/>
                  <a:gd name="T14" fmla="*/ 953 w 2492"/>
                  <a:gd name="T15" fmla="*/ 2115 h 2494"/>
                  <a:gd name="T16" fmla="*/ 1346 w 2492"/>
                  <a:gd name="T17" fmla="*/ 2050 h 2494"/>
                  <a:gd name="T18" fmla="*/ 1351 w 2492"/>
                  <a:gd name="T19" fmla="*/ 1442 h 2494"/>
                  <a:gd name="T20" fmla="*/ 1381 w 2492"/>
                  <a:gd name="T21" fmla="*/ 1333 h 2494"/>
                  <a:gd name="T22" fmla="*/ 1451 w 2492"/>
                  <a:gd name="T23" fmla="*/ 1255 h 2494"/>
                  <a:gd name="T24" fmla="*/ 1551 w 2492"/>
                  <a:gd name="T25" fmla="*/ 1232 h 2494"/>
                  <a:gd name="T26" fmla="*/ 1648 w 2492"/>
                  <a:gd name="T27" fmla="*/ 1264 h 2494"/>
                  <a:gd name="T28" fmla="*/ 1704 w 2492"/>
                  <a:gd name="T29" fmla="*/ 1353 h 2494"/>
                  <a:gd name="T30" fmla="*/ 1719 w 2492"/>
                  <a:gd name="T31" fmla="*/ 1516 h 2494"/>
                  <a:gd name="T32" fmla="*/ 2110 w 2492"/>
                  <a:gd name="T33" fmla="*/ 2115 h 2494"/>
                  <a:gd name="T34" fmla="*/ 2113 w 2492"/>
                  <a:gd name="T35" fmla="*/ 1761 h 2494"/>
                  <a:gd name="T36" fmla="*/ 2099 w 2492"/>
                  <a:gd name="T37" fmla="*/ 1312 h 2494"/>
                  <a:gd name="T38" fmla="*/ 2052 w 2492"/>
                  <a:gd name="T39" fmla="*/ 1147 h 2494"/>
                  <a:gd name="T40" fmla="*/ 1963 w 2492"/>
                  <a:gd name="T41" fmla="*/ 1029 h 2494"/>
                  <a:gd name="T42" fmla="*/ 1829 w 2492"/>
                  <a:gd name="T43" fmla="*/ 956 h 2494"/>
                  <a:gd name="T44" fmla="*/ 1669 w 2492"/>
                  <a:gd name="T45" fmla="*/ 932 h 2494"/>
                  <a:gd name="T46" fmla="*/ 483 w 2492"/>
                  <a:gd name="T47" fmla="*/ 426 h 2494"/>
                  <a:gd name="T48" fmla="*/ 391 w 2492"/>
                  <a:gd name="T49" fmla="*/ 496 h 2494"/>
                  <a:gd name="T50" fmla="*/ 356 w 2492"/>
                  <a:gd name="T51" fmla="*/ 610 h 2494"/>
                  <a:gd name="T52" fmla="*/ 391 w 2492"/>
                  <a:gd name="T53" fmla="*/ 722 h 2494"/>
                  <a:gd name="T54" fmla="*/ 481 w 2492"/>
                  <a:gd name="T55" fmla="*/ 792 h 2494"/>
                  <a:gd name="T56" fmla="*/ 610 w 2492"/>
                  <a:gd name="T57" fmla="*/ 803 h 2494"/>
                  <a:gd name="T58" fmla="*/ 718 w 2492"/>
                  <a:gd name="T59" fmla="*/ 752 h 2494"/>
                  <a:gd name="T60" fmla="*/ 775 w 2492"/>
                  <a:gd name="T61" fmla="*/ 652 h 2494"/>
                  <a:gd name="T62" fmla="*/ 764 w 2492"/>
                  <a:gd name="T63" fmla="*/ 531 h 2494"/>
                  <a:gd name="T64" fmla="*/ 690 w 2492"/>
                  <a:gd name="T65" fmla="*/ 443 h 2494"/>
                  <a:gd name="T66" fmla="*/ 569 w 2492"/>
                  <a:gd name="T67" fmla="*/ 412 h 2494"/>
                  <a:gd name="T68" fmla="*/ 2071 w 2492"/>
                  <a:gd name="T69" fmla="*/ 3 h 2494"/>
                  <a:gd name="T70" fmla="*/ 2144 w 2492"/>
                  <a:gd name="T71" fmla="*/ 20 h 2494"/>
                  <a:gd name="T72" fmla="*/ 2296 w 2492"/>
                  <a:gd name="T73" fmla="*/ 90 h 2494"/>
                  <a:gd name="T74" fmla="*/ 2409 w 2492"/>
                  <a:gd name="T75" fmla="*/ 211 h 2494"/>
                  <a:gd name="T76" fmla="*/ 2468 w 2492"/>
                  <a:gd name="T77" fmla="*/ 345 h 2494"/>
                  <a:gd name="T78" fmla="*/ 2492 w 2492"/>
                  <a:gd name="T79" fmla="*/ 2064 h 2494"/>
                  <a:gd name="T80" fmla="*/ 2482 w 2492"/>
                  <a:gd name="T81" fmla="*/ 2087 h 2494"/>
                  <a:gd name="T82" fmla="*/ 2430 w 2492"/>
                  <a:gd name="T83" fmla="*/ 2252 h 2494"/>
                  <a:gd name="T84" fmla="*/ 2326 w 2492"/>
                  <a:gd name="T85" fmla="*/ 2379 h 2494"/>
                  <a:gd name="T86" fmla="*/ 2188 w 2492"/>
                  <a:gd name="T87" fmla="*/ 2457 h 2494"/>
                  <a:gd name="T88" fmla="*/ 2063 w 2492"/>
                  <a:gd name="T89" fmla="*/ 2494 h 2494"/>
                  <a:gd name="T90" fmla="*/ 413 w 2492"/>
                  <a:gd name="T91" fmla="*/ 2488 h 2494"/>
                  <a:gd name="T92" fmla="*/ 292 w 2492"/>
                  <a:gd name="T93" fmla="*/ 2456 h 2494"/>
                  <a:gd name="T94" fmla="*/ 153 w 2492"/>
                  <a:gd name="T95" fmla="*/ 2368 h 2494"/>
                  <a:gd name="T96" fmla="*/ 52 w 2492"/>
                  <a:gd name="T97" fmla="*/ 2230 h 2494"/>
                  <a:gd name="T98" fmla="*/ 11 w 2492"/>
                  <a:gd name="T99" fmla="*/ 2107 h 2494"/>
                  <a:gd name="T100" fmla="*/ 3 w 2492"/>
                  <a:gd name="T101" fmla="*/ 421 h 2494"/>
                  <a:gd name="T102" fmla="*/ 19 w 2492"/>
                  <a:gd name="T103" fmla="*/ 348 h 2494"/>
                  <a:gd name="T104" fmla="*/ 89 w 2492"/>
                  <a:gd name="T105" fmla="*/ 195 h 2494"/>
                  <a:gd name="T106" fmla="*/ 211 w 2492"/>
                  <a:gd name="T107" fmla="*/ 81 h 2494"/>
                  <a:gd name="T108" fmla="*/ 345 w 2492"/>
                  <a:gd name="T109" fmla="*/ 23 h 2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492" h="2494">
                    <a:moveTo>
                      <a:pt x="383" y="959"/>
                    </a:moveTo>
                    <a:lnTo>
                      <a:pt x="383" y="2115"/>
                    </a:lnTo>
                    <a:lnTo>
                      <a:pt x="766" y="2115"/>
                    </a:lnTo>
                    <a:lnTo>
                      <a:pt x="766" y="959"/>
                    </a:lnTo>
                    <a:lnTo>
                      <a:pt x="383" y="959"/>
                    </a:lnTo>
                    <a:close/>
                    <a:moveTo>
                      <a:pt x="1669" y="932"/>
                    </a:moveTo>
                    <a:lnTo>
                      <a:pt x="1619" y="935"/>
                    </a:lnTo>
                    <a:lnTo>
                      <a:pt x="1570" y="943"/>
                    </a:lnTo>
                    <a:lnTo>
                      <a:pt x="1524" y="957"/>
                    </a:lnTo>
                    <a:lnTo>
                      <a:pt x="1481" y="980"/>
                    </a:lnTo>
                    <a:lnTo>
                      <a:pt x="1440" y="1008"/>
                    </a:lnTo>
                    <a:lnTo>
                      <a:pt x="1402" y="1045"/>
                    </a:lnTo>
                    <a:lnTo>
                      <a:pt x="1367" y="1089"/>
                    </a:lnTo>
                    <a:lnTo>
                      <a:pt x="1363" y="1091"/>
                    </a:lnTo>
                    <a:lnTo>
                      <a:pt x="1362" y="1094"/>
                    </a:lnTo>
                    <a:lnTo>
                      <a:pt x="1359" y="1096"/>
                    </a:lnTo>
                    <a:lnTo>
                      <a:pt x="1355" y="1100"/>
                    </a:lnTo>
                    <a:lnTo>
                      <a:pt x="1349" y="1104"/>
                    </a:lnTo>
                    <a:lnTo>
                      <a:pt x="1344" y="1110"/>
                    </a:lnTo>
                    <a:lnTo>
                      <a:pt x="1344" y="1056"/>
                    </a:lnTo>
                    <a:lnTo>
                      <a:pt x="1344" y="1005"/>
                    </a:lnTo>
                    <a:lnTo>
                      <a:pt x="1344" y="959"/>
                    </a:lnTo>
                    <a:lnTo>
                      <a:pt x="953" y="959"/>
                    </a:lnTo>
                    <a:lnTo>
                      <a:pt x="953" y="2115"/>
                    </a:lnTo>
                    <a:lnTo>
                      <a:pt x="1346" y="2115"/>
                    </a:lnTo>
                    <a:lnTo>
                      <a:pt x="1346" y="2080"/>
                    </a:lnTo>
                    <a:lnTo>
                      <a:pt x="1346" y="2050"/>
                    </a:lnTo>
                    <a:lnTo>
                      <a:pt x="1346" y="1765"/>
                    </a:lnTo>
                    <a:lnTo>
                      <a:pt x="1348" y="1481"/>
                    </a:lnTo>
                    <a:lnTo>
                      <a:pt x="1351" y="1442"/>
                    </a:lnTo>
                    <a:lnTo>
                      <a:pt x="1357" y="1404"/>
                    </a:lnTo>
                    <a:lnTo>
                      <a:pt x="1367" y="1368"/>
                    </a:lnTo>
                    <a:lnTo>
                      <a:pt x="1381" y="1333"/>
                    </a:lnTo>
                    <a:lnTo>
                      <a:pt x="1400" y="1301"/>
                    </a:lnTo>
                    <a:lnTo>
                      <a:pt x="1424" y="1275"/>
                    </a:lnTo>
                    <a:lnTo>
                      <a:pt x="1451" y="1255"/>
                    </a:lnTo>
                    <a:lnTo>
                      <a:pt x="1481" y="1242"/>
                    </a:lnTo>
                    <a:lnTo>
                      <a:pt x="1514" y="1234"/>
                    </a:lnTo>
                    <a:lnTo>
                      <a:pt x="1551" y="1232"/>
                    </a:lnTo>
                    <a:lnTo>
                      <a:pt x="1589" y="1237"/>
                    </a:lnTo>
                    <a:lnTo>
                      <a:pt x="1621" y="1247"/>
                    </a:lnTo>
                    <a:lnTo>
                      <a:pt x="1648" y="1264"/>
                    </a:lnTo>
                    <a:lnTo>
                      <a:pt x="1672" y="1288"/>
                    </a:lnTo>
                    <a:lnTo>
                      <a:pt x="1689" y="1317"/>
                    </a:lnTo>
                    <a:lnTo>
                      <a:pt x="1704" y="1353"/>
                    </a:lnTo>
                    <a:lnTo>
                      <a:pt x="1711" y="1395"/>
                    </a:lnTo>
                    <a:lnTo>
                      <a:pt x="1718" y="1455"/>
                    </a:lnTo>
                    <a:lnTo>
                      <a:pt x="1719" y="1516"/>
                    </a:lnTo>
                    <a:lnTo>
                      <a:pt x="1721" y="2061"/>
                    </a:lnTo>
                    <a:lnTo>
                      <a:pt x="1721" y="2115"/>
                    </a:lnTo>
                    <a:lnTo>
                      <a:pt x="2110" y="2115"/>
                    </a:lnTo>
                    <a:lnTo>
                      <a:pt x="2112" y="2096"/>
                    </a:lnTo>
                    <a:lnTo>
                      <a:pt x="2112" y="2079"/>
                    </a:lnTo>
                    <a:lnTo>
                      <a:pt x="2113" y="1761"/>
                    </a:lnTo>
                    <a:lnTo>
                      <a:pt x="2112" y="1441"/>
                    </a:lnTo>
                    <a:lnTo>
                      <a:pt x="2109" y="1377"/>
                    </a:lnTo>
                    <a:lnTo>
                      <a:pt x="2099" y="1312"/>
                    </a:lnTo>
                    <a:lnTo>
                      <a:pt x="2086" y="1250"/>
                    </a:lnTo>
                    <a:lnTo>
                      <a:pt x="2072" y="1196"/>
                    </a:lnTo>
                    <a:lnTo>
                      <a:pt x="2052" y="1147"/>
                    </a:lnTo>
                    <a:lnTo>
                      <a:pt x="2026" y="1102"/>
                    </a:lnTo>
                    <a:lnTo>
                      <a:pt x="1996" y="1062"/>
                    </a:lnTo>
                    <a:lnTo>
                      <a:pt x="1963" y="1029"/>
                    </a:lnTo>
                    <a:lnTo>
                      <a:pt x="1923" y="999"/>
                    </a:lnTo>
                    <a:lnTo>
                      <a:pt x="1878" y="975"/>
                    </a:lnTo>
                    <a:lnTo>
                      <a:pt x="1829" y="956"/>
                    </a:lnTo>
                    <a:lnTo>
                      <a:pt x="1773" y="943"/>
                    </a:lnTo>
                    <a:lnTo>
                      <a:pt x="1721" y="935"/>
                    </a:lnTo>
                    <a:lnTo>
                      <a:pt x="1669" y="932"/>
                    </a:lnTo>
                    <a:close/>
                    <a:moveTo>
                      <a:pt x="569" y="412"/>
                    </a:moveTo>
                    <a:lnTo>
                      <a:pt x="524" y="415"/>
                    </a:lnTo>
                    <a:lnTo>
                      <a:pt x="483" y="426"/>
                    </a:lnTo>
                    <a:lnTo>
                      <a:pt x="447" y="443"/>
                    </a:lnTo>
                    <a:lnTo>
                      <a:pt x="416" y="467"/>
                    </a:lnTo>
                    <a:lnTo>
                      <a:pt x="391" y="496"/>
                    </a:lnTo>
                    <a:lnTo>
                      <a:pt x="372" y="531"/>
                    </a:lnTo>
                    <a:lnTo>
                      <a:pt x="361" y="569"/>
                    </a:lnTo>
                    <a:lnTo>
                      <a:pt x="356" y="610"/>
                    </a:lnTo>
                    <a:lnTo>
                      <a:pt x="361" y="652"/>
                    </a:lnTo>
                    <a:lnTo>
                      <a:pt x="372" y="688"/>
                    </a:lnTo>
                    <a:lnTo>
                      <a:pt x="391" y="722"/>
                    </a:lnTo>
                    <a:lnTo>
                      <a:pt x="415" y="750"/>
                    </a:lnTo>
                    <a:lnTo>
                      <a:pt x="447" y="774"/>
                    </a:lnTo>
                    <a:lnTo>
                      <a:pt x="481" y="792"/>
                    </a:lnTo>
                    <a:lnTo>
                      <a:pt x="521" y="803"/>
                    </a:lnTo>
                    <a:lnTo>
                      <a:pt x="566" y="808"/>
                    </a:lnTo>
                    <a:lnTo>
                      <a:pt x="610" y="803"/>
                    </a:lnTo>
                    <a:lnTo>
                      <a:pt x="652" y="793"/>
                    </a:lnTo>
                    <a:lnTo>
                      <a:pt x="688" y="776"/>
                    </a:lnTo>
                    <a:lnTo>
                      <a:pt x="718" y="752"/>
                    </a:lnTo>
                    <a:lnTo>
                      <a:pt x="745" y="723"/>
                    </a:lnTo>
                    <a:lnTo>
                      <a:pt x="764" y="690"/>
                    </a:lnTo>
                    <a:lnTo>
                      <a:pt x="775" y="652"/>
                    </a:lnTo>
                    <a:lnTo>
                      <a:pt x="780" y="610"/>
                    </a:lnTo>
                    <a:lnTo>
                      <a:pt x="775" y="569"/>
                    </a:lnTo>
                    <a:lnTo>
                      <a:pt x="764" y="531"/>
                    </a:lnTo>
                    <a:lnTo>
                      <a:pt x="745" y="496"/>
                    </a:lnTo>
                    <a:lnTo>
                      <a:pt x="721" y="467"/>
                    </a:lnTo>
                    <a:lnTo>
                      <a:pt x="690" y="443"/>
                    </a:lnTo>
                    <a:lnTo>
                      <a:pt x="653" y="426"/>
                    </a:lnTo>
                    <a:lnTo>
                      <a:pt x="613" y="415"/>
                    </a:lnTo>
                    <a:lnTo>
                      <a:pt x="569" y="412"/>
                    </a:lnTo>
                    <a:close/>
                    <a:moveTo>
                      <a:pt x="427" y="0"/>
                    </a:moveTo>
                    <a:lnTo>
                      <a:pt x="2063" y="0"/>
                    </a:lnTo>
                    <a:lnTo>
                      <a:pt x="2071" y="3"/>
                    </a:lnTo>
                    <a:lnTo>
                      <a:pt x="2077" y="6"/>
                    </a:lnTo>
                    <a:lnTo>
                      <a:pt x="2085" y="9"/>
                    </a:lnTo>
                    <a:lnTo>
                      <a:pt x="2144" y="20"/>
                    </a:lnTo>
                    <a:lnTo>
                      <a:pt x="2199" y="38"/>
                    </a:lnTo>
                    <a:lnTo>
                      <a:pt x="2250" y="60"/>
                    </a:lnTo>
                    <a:lnTo>
                      <a:pt x="2296" y="90"/>
                    </a:lnTo>
                    <a:lnTo>
                      <a:pt x="2338" y="125"/>
                    </a:lnTo>
                    <a:lnTo>
                      <a:pt x="2376" y="165"/>
                    </a:lnTo>
                    <a:lnTo>
                      <a:pt x="2409" y="211"/>
                    </a:lnTo>
                    <a:lnTo>
                      <a:pt x="2439" y="264"/>
                    </a:lnTo>
                    <a:lnTo>
                      <a:pt x="2455" y="303"/>
                    </a:lnTo>
                    <a:lnTo>
                      <a:pt x="2468" y="345"/>
                    </a:lnTo>
                    <a:lnTo>
                      <a:pt x="2479" y="386"/>
                    </a:lnTo>
                    <a:lnTo>
                      <a:pt x="2492" y="429"/>
                    </a:lnTo>
                    <a:lnTo>
                      <a:pt x="2492" y="2064"/>
                    </a:lnTo>
                    <a:lnTo>
                      <a:pt x="2487" y="2072"/>
                    </a:lnTo>
                    <a:lnTo>
                      <a:pt x="2485" y="2080"/>
                    </a:lnTo>
                    <a:lnTo>
                      <a:pt x="2482" y="2087"/>
                    </a:lnTo>
                    <a:lnTo>
                      <a:pt x="2471" y="2146"/>
                    </a:lnTo>
                    <a:lnTo>
                      <a:pt x="2454" y="2201"/>
                    </a:lnTo>
                    <a:lnTo>
                      <a:pt x="2430" y="2252"/>
                    </a:lnTo>
                    <a:lnTo>
                      <a:pt x="2401" y="2298"/>
                    </a:lnTo>
                    <a:lnTo>
                      <a:pt x="2366" y="2341"/>
                    </a:lnTo>
                    <a:lnTo>
                      <a:pt x="2326" y="2379"/>
                    </a:lnTo>
                    <a:lnTo>
                      <a:pt x="2279" y="2413"/>
                    </a:lnTo>
                    <a:lnTo>
                      <a:pt x="2228" y="2442"/>
                    </a:lnTo>
                    <a:lnTo>
                      <a:pt x="2188" y="2457"/>
                    </a:lnTo>
                    <a:lnTo>
                      <a:pt x="2147" y="2470"/>
                    </a:lnTo>
                    <a:lnTo>
                      <a:pt x="2104" y="2481"/>
                    </a:lnTo>
                    <a:lnTo>
                      <a:pt x="2063" y="2494"/>
                    </a:lnTo>
                    <a:lnTo>
                      <a:pt x="427" y="2494"/>
                    </a:lnTo>
                    <a:lnTo>
                      <a:pt x="421" y="2491"/>
                    </a:lnTo>
                    <a:lnTo>
                      <a:pt x="413" y="2488"/>
                    </a:lnTo>
                    <a:lnTo>
                      <a:pt x="405" y="2486"/>
                    </a:lnTo>
                    <a:lnTo>
                      <a:pt x="346" y="2473"/>
                    </a:lnTo>
                    <a:lnTo>
                      <a:pt x="292" y="2456"/>
                    </a:lnTo>
                    <a:lnTo>
                      <a:pt x="242" y="2434"/>
                    </a:lnTo>
                    <a:lnTo>
                      <a:pt x="195" y="2403"/>
                    </a:lnTo>
                    <a:lnTo>
                      <a:pt x="153" y="2368"/>
                    </a:lnTo>
                    <a:lnTo>
                      <a:pt x="114" y="2329"/>
                    </a:lnTo>
                    <a:lnTo>
                      <a:pt x="81" y="2282"/>
                    </a:lnTo>
                    <a:lnTo>
                      <a:pt x="52" y="2230"/>
                    </a:lnTo>
                    <a:lnTo>
                      <a:pt x="35" y="2190"/>
                    </a:lnTo>
                    <a:lnTo>
                      <a:pt x="22" y="2149"/>
                    </a:lnTo>
                    <a:lnTo>
                      <a:pt x="11" y="2107"/>
                    </a:lnTo>
                    <a:lnTo>
                      <a:pt x="0" y="2064"/>
                    </a:lnTo>
                    <a:lnTo>
                      <a:pt x="0" y="429"/>
                    </a:lnTo>
                    <a:lnTo>
                      <a:pt x="3" y="421"/>
                    </a:lnTo>
                    <a:lnTo>
                      <a:pt x="6" y="413"/>
                    </a:lnTo>
                    <a:lnTo>
                      <a:pt x="8" y="407"/>
                    </a:lnTo>
                    <a:lnTo>
                      <a:pt x="19" y="348"/>
                    </a:lnTo>
                    <a:lnTo>
                      <a:pt x="37" y="292"/>
                    </a:lnTo>
                    <a:lnTo>
                      <a:pt x="60" y="241"/>
                    </a:lnTo>
                    <a:lnTo>
                      <a:pt x="89" y="195"/>
                    </a:lnTo>
                    <a:lnTo>
                      <a:pt x="124" y="152"/>
                    </a:lnTo>
                    <a:lnTo>
                      <a:pt x="165" y="114"/>
                    </a:lnTo>
                    <a:lnTo>
                      <a:pt x="211" y="81"/>
                    </a:lnTo>
                    <a:lnTo>
                      <a:pt x="264" y="52"/>
                    </a:lnTo>
                    <a:lnTo>
                      <a:pt x="304" y="36"/>
                    </a:lnTo>
                    <a:lnTo>
                      <a:pt x="345" y="23"/>
                    </a:lnTo>
                    <a:lnTo>
                      <a:pt x="386" y="12"/>
                    </a:lnTo>
                    <a:lnTo>
                      <a:pt x="427" y="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5" name="Group 84"/>
            <p:cNvGrpSpPr/>
            <p:nvPr userDrawn="1"/>
          </p:nvGrpSpPr>
          <p:grpSpPr>
            <a:xfrm>
              <a:off x="8620286" y="5048697"/>
              <a:ext cx="571116" cy="571112"/>
              <a:chOff x="8081746" y="5155194"/>
              <a:chExt cx="358117" cy="358117"/>
            </a:xfrm>
          </p:grpSpPr>
          <p:sp>
            <p:nvSpPr>
              <p:cNvPr id="86" name="Oval 85"/>
              <p:cNvSpPr/>
              <p:nvPr userDrawn="1"/>
            </p:nvSpPr>
            <p:spPr>
              <a:xfrm>
                <a:off x="8081746" y="5155194"/>
                <a:ext cx="358117" cy="35811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00" kern="1200" dirty="0">
                  <a:solidFill>
                    <a:prstClr val="white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87" name="Freeform 86"/>
              <p:cNvSpPr>
                <a:spLocks noEditPoints="1"/>
              </p:cNvSpPr>
              <p:nvPr userDrawn="1"/>
            </p:nvSpPr>
            <p:spPr bwMode="auto">
              <a:xfrm>
                <a:off x="8171870" y="5243997"/>
                <a:ext cx="177867" cy="180512"/>
              </a:xfrm>
              <a:custGeom>
                <a:avLst/>
                <a:gdLst>
                  <a:gd name="T0" fmla="*/ 898 w 3629"/>
                  <a:gd name="T1" fmla="*/ 2249 h 3684"/>
                  <a:gd name="T2" fmla="*/ 767 w 3629"/>
                  <a:gd name="T3" fmla="*/ 2423 h 3684"/>
                  <a:gd name="T4" fmla="*/ 784 w 3629"/>
                  <a:gd name="T5" fmla="*/ 2649 h 3684"/>
                  <a:gd name="T6" fmla="*/ 936 w 3629"/>
                  <a:gd name="T7" fmla="*/ 2802 h 3684"/>
                  <a:gd name="T8" fmla="*/ 2596 w 3629"/>
                  <a:gd name="T9" fmla="*/ 2828 h 3684"/>
                  <a:gd name="T10" fmla="*/ 2787 w 3629"/>
                  <a:gd name="T11" fmla="*/ 2722 h 3684"/>
                  <a:gd name="T12" fmla="*/ 2865 w 3629"/>
                  <a:gd name="T13" fmla="*/ 2515 h 3684"/>
                  <a:gd name="T14" fmla="*/ 2787 w 3629"/>
                  <a:gd name="T15" fmla="*/ 2307 h 3684"/>
                  <a:gd name="T16" fmla="*/ 2596 w 3629"/>
                  <a:gd name="T17" fmla="*/ 2201 h 3684"/>
                  <a:gd name="T18" fmla="*/ 1112 w 3629"/>
                  <a:gd name="T19" fmla="*/ 750 h 3684"/>
                  <a:gd name="T20" fmla="*/ 918 w 3629"/>
                  <a:gd name="T21" fmla="*/ 853 h 3684"/>
                  <a:gd name="T22" fmla="*/ 838 w 3629"/>
                  <a:gd name="T23" fmla="*/ 1059 h 3684"/>
                  <a:gd name="T24" fmla="*/ 913 w 3629"/>
                  <a:gd name="T25" fmla="*/ 1268 h 3684"/>
                  <a:gd name="T26" fmla="*/ 1102 w 3629"/>
                  <a:gd name="T27" fmla="*/ 1377 h 3684"/>
                  <a:gd name="T28" fmla="*/ 1208 w 3629"/>
                  <a:gd name="T29" fmla="*/ 1380 h 3684"/>
                  <a:gd name="T30" fmla="*/ 1401 w 3629"/>
                  <a:gd name="T31" fmla="*/ 1380 h 3684"/>
                  <a:gd name="T32" fmla="*/ 1640 w 3629"/>
                  <a:gd name="T33" fmla="*/ 1380 h 3684"/>
                  <a:gd name="T34" fmla="*/ 1833 w 3629"/>
                  <a:gd name="T35" fmla="*/ 1380 h 3684"/>
                  <a:gd name="T36" fmla="*/ 1935 w 3629"/>
                  <a:gd name="T37" fmla="*/ 1378 h 3684"/>
                  <a:gd name="T38" fmla="*/ 2115 w 3629"/>
                  <a:gd name="T39" fmla="*/ 1295 h 3684"/>
                  <a:gd name="T40" fmla="*/ 2205 w 3629"/>
                  <a:gd name="T41" fmla="*/ 1123 h 3684"/>
                  <a:gd name="T42" fmla="*/ 2168 w 3629"/>
                  <a:gd name="T43" fmla="*/ 917 h 3684"/>
                  <a:gd name="T44" fmla="*/ 2021 w 3629"/>
                  <a:gd name="T45" fmla="*/ 775 h 3684"/>
                  <a:gd name="T46" fmla="*/ 1954 w 3629"/>
                  <a:gd name="T47" fmla="*/ 0 h 3684"/>
                  <a:gd name="T48" fmla="*/ 2281 w 3629"/>
                  <a:gd name="T49" fmla="*/ 54 h 3684"/>
                  <a:gd name="T50" fmla="*/ 2608 w 3629"/>
                  <a:gd name="T51" fmla="*/ 232 h 3684"/>
                  <a:gd name="T52" fmla="*/ 2834 w 3629"/>
                  <a:gd name="T53" fmla="*/ 513 h 3684"/>
                  <a:gd name="T54" fmla="*/ 2936 w 3629"/>
                  <a:gd name="T55" fmla="*/ 880 h 3684"/>
                  <a:gd name="T56" fmla="*/ 2938 w 3629"/>
                  <a:gd name="T57" fmla="*/ 1273 h 3684"/>
                  <a:gd name="T58" fmla="*/ 3050 w 3629"/>
                  <a:gd name="T59" fmla="*/ 1427 h 3684"/>
                  <a:gd name="T60" fmla="*/ 3285 w 3629"/>
                  <a:gd name="T61" fmla="*/ 1490 h 3684"/>
                  <a:gd name="T62" fmla="*/ 3490 w 3629"/>
                  <a:gd name="T63" fmla="*/ 1652 h 3684"/>
                  <a:gd name="T64" fmla="*/ 3603 w 3629"/>
                  <a:gd name="T65" fmla="*/ 1910 h 3684"/>
                  <a:gd name="T66" fmla="*/ 3627 w 3629"/>
                  <a:gd name="T67" fmla="*/ 2225 h 3684"/>
                  <a:gd name="T68" fmla="*/ 3628 w 3629"/>
                  <a:gd name="T69" fmla="*/ 2393 h 3684"/>
                  <a:gd name="T70" fmla="*/ 3629 w 3629"/>
                  <a:gd name="T71" fmla="*/ 2493 h 3684"/>
                  <a:gd name="T72" fmla="*/ 3583 w 3629"/>
                  <a:gd name="T73" fmla="*/ 2861 h 3684"/>
                  <a:gd name="T74" fmla="*/ 3414 w 3629"/>
                  <a:gd name="T75" fmla="*/ 3236 h 3684"/>
                  <a:gd name="T76" fmla="*/ 3129 w 3629"/>
                  <a:gd name="T77" fmla="*/ 3508 h 3684"/>
                  <a:gd name="T78" fmla="*/ 2749 w 3629"/>
                  <a:gd name="T79" fmla="*/ 3657 h 3684"/>
                  <a:gd name="T80" fmla="*/ 1134 w 3629"/>
                  <a:gd name="T81" fmla="*/ 3684 h 3684"/>
                  <a:gd name="T82" fmla="*/ 705 w 3629"/>
                  <a:gd name="T83" fmla="*/ 3629 h 3684"/>
                  <a:gd name="T84" fmla="*/ 370 w 3629"/>
                  <a:gd name="T85" fmla="*/ 3462 h 3684"/>
                  <a:gd name="T86" fmla="*/ 138 w 3629"/>
                  <a:gd name="T87" fmla="*/ 3191 h 3684"/>
                  <a:gd name="T88" fmla="*/ 24 w 3629"/>
                  <a:gd name="T89" fmla="*/ 2830 h 3684"/>
                  <a:gd name="T90" fmla="*/ 0 w 3629"/>
                  <a:gd name="T91" fmla="*/ 2426 h 3684"/>
                  <a:gd name="T92" fmla="*/ 28 w 3629"/>
                  <a:gd name="T93" fmla="*/ 780 h 3684"/>
                  <a:gd name="T94" fmla="*/ 131 w 3629"/>
                  <a:gd name="T95" fmla="*/ 512 h 3684"/>
                  <a:gd name="T96" fmla="*/ 262 w 3629"/>
                  <a:gd name="T97" fmla="*/ 328 h 3684"/>
                  <a:gd name="T98" fmla="*/ 524 w 3629"/>
                  <a:gd name="T99" fmla="*/ 122 h 3684"/>
                  <a:gd name="T100" fmla="*/ 902 w 3629"/>
                  <a:gd name="T101" fmla="*/ 11 h 3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629" h="3684">
                    <a:moveTo>
                      <a:pt x="1070" y="2198"/>
                    </a:moveTo>
                    <a:lnTo>
                      <a:pt x="1024" y="2201"/>
                    </a:lnTo>
                    <a:lnTo>
                      <a:pt x="978" y="2212"/>
                    </a:lnTo>
                    <a:lnTo>
                      <a:pt x="936" y="2228"/>
                    </a:lnTo>
                    <a:lnTo>
                      <a:pt x="898" y="2249"/>
                    </a:lnTo>
                    <a:lnTo>
                      <a:pt x="863" y="2275"/>
                    </a:lnTo>
                    <a:lnTo>
                      <a:pt x="831" y="2307"/>
                    </a:lnTo>
                    <a:lnTo>
                      <a:pt x="805" y="2342"/>
                    </a:lnTo>
                    <a:lnTo>
                      <a:pt x="784" y="2381"/>
                    </a:lnTo>
                    <a:lnTo>
                      <a:pt x="767" y="2423"/>
                    </a:lnTo>
                    <a:lnTo>
                      <a:pt x="758" y="2468"/>
                    </a:lnTo>
                    <a:lnTo>
                      <a:pt x="754" y="2515"/>
                    </a:lnTo>
                    <a:lnTo>
                      <a:pt x="758" y="2561"/>
                    </a:lnTo>
                    <a:lnTo>
                      <a:pt x="767" y="2607"/>
                    </a:lnTo>
                    <a:lnTo>
                      <a:pt x="784" y="2649"/>
                    </a:lnTo>
                    <a:lnTo>
                      <a:pt x="805" y="2687"/>
                    </a:lnTo>
                    <a:lnTo>
                      <a:pt x="831" y="2722"/>
                    </a:lnTo>
                    <a:lnTo>
                      <a:pt x="863" y="2754"/>
                    </a:lnTo>
                    <a:lnTo>
                      <a:pt x="898" y="2780"/>
                    </a:lnTo>
                    <a:lnTo>
                      <a:pt x="936" y="2802"/>
                    </a:lnTo>
                    <a:lnTo>
                      <a:pt x="978" y="2818"/>
                    </a:lnTo>
                    <a:lnTo>
                      <a:pt x="1024" y="2828"/>
                    </a:lnTo>
                    <a:lnTo>
                      <a:pt x="1070" y="2831"/>
                    </a:lnTo>
                    <a:lnTo>
                      <a:pt x="2549" y="2831"/>
                    </a:lnTo>
                    <a:lnTo>
                      <a:pt x="2596" y="2828"/>
                    </a:lnTo>
                    <a:lnTo>
                      <a:pt x="2640" y="2818"/>
                    </a:lnTo>
                    <a:lnTo>
                      <a:pt x="2681" y="2802"/>
                    </a:lnTo>
                    <a:lnTo>
                      <a:pt x="2721" y="2780"/>
                    </a:lnTo>
                    <a:lnTo>
                      <a:pt x="2756" y="2754"/>
                    </a:lnTo>
                    <a:lnTo>
                      <a:pt x="2787" y="2722"/>
                    </a:lnTo>
                    <a:lnTo>
                      <a:pt x="2814" y="2687"/>
                    </a:lnTo>
                    <a:lnTo>
                      <a:pt x="2835" y="2649"/>
                    </a:lnTo>
                    <a:lnTo>
                      <a:pt x="2851" y="2607"/>
                    </a:lnTo>
                    <a:lnTo>
                      <a:pt x="2861" y="2561"/>
                    </a:lnTo>
                    <a:lnTo>
                      <a:pt x="2865" y="2515"/>
                    </a:lnTo>
                    <a:lnTo>
                      <a:pt x="2861" y="2468"/>
                    </a:lnTo>
                    <a:lnTo>
                      <a:pt x="2851" y="2423"/>
                    </a:lnTo>
                    <a:lnTo>
                      <a:pt x="2835" y="2381"/>
                    </a:lnTo>
                    <a:lnTo>
                      <a:pt x="2814" y="2342"/>
                    </a:lnTo>
                    <a:lnTo>
                      <a:pt x="2787" y="2307"/>
                    </a:lnTo>
                    <a:lnTo>
                      <a:pt x="2756" y="2275"/>
                    </a:lnTo>
                    <a:lnTo>
                      <a:pt x="2721" y="2249"/>
                    </a:lnTo>
                    <a:lnTo>
                      <a:pt x="2681" y="2228"/>
                    </a:lnTo>
                    <a:lnTo>
                      <a:pt x="2640" y="2212"/>
                    </a:lnTo>
                    <a:lnTo>
                      <a:pt x="2596" y="2201"/>
                    </a:lnTo>
                    <a:lnTo>
                      <a:pt x="2549" y="2198"/>
                    </a:lnTo>
                    <a:lnTo>
                      <a:pt x="1070" y="2198"/>
                    </a:lnTo>
                    <a:close/>
                    <a:moveTo>
                      <a:pt x="1898" y="746"/>
                    </a:moveTo>
                    <a:lnTo>
                      <a:pt x="1158" y="747"/>
                    </a:lnTo>
                    <a:lnTo>
                      <a:pt x="1112" y="750"/>
                    </a:lnTo>
                    <a:lnTo>
                      <a:pt x="1068" y="759"/>
                    </a:lnTo>
                    <a:lnTo>
                      <a:pt x="1025" y="775"/>
                    </a:lnTo>
                    <a:lnTo>
                      <a:pt x="986" y="796"/>
                    </a:lnTo>
                    <a:lnTo>
                      <a:pt x="950" y="822"/>
                    </a:lnTo>
                    <a:lnTo>
                      <a:pt x="918" y="853"/>
                    </a:lnTo>
                    <a:lnTo>
                      <a:pt x="891" y="888"/>
                    </a:lnTo>
                    <a:lnTo>
                      <a:pt x="870" y="926"/>
                    </a:lnTo>
                    <a:lnTo>
                      <a:pt x="853" y="967"/>
                    </a:lnTo>
                    <a:lnTo>
                      <a:pt x="843" y="1012"/>
                    </a:lnTo>
                    <a:lnTo>
                      <a:pt x="838" y="1059"/>
                    </a:lnTo>
                    <a:lnTo>
                      <a:pt x="840" y="1106"/>
                    </a:lnTo>
                    <a:lnTo>
                      <a:pt x="850" y="1151"/>
                    </a:lnTo>
                    <a:lnTo>
                      <a:pt x="865" y="1193"/>
                    </a:lnTo>
                    <a:lnTo>
                      <a:pt x="887" y="1231"/>
                    </a:lnTo>
                    <a:lnTo>
                      <a:pt x="913" y="1268"/>
                    </a:lnTo>
                    <a:lnTo>
                      <a:pt x="943" y="1300"/>
                    </a:lnTo>
                    <a:lnTo>
                      <a:pt x="977" y="1327"/>
                    </a:lnTo>
                    <a:lnTo>
                      <a:pt x="1016" y="1348"/>
                    </a:lnTo>
                    <a:lnTo>
                      <a:pt x="1057" y="1365"/>
                    </a:lnTo>
                    <a:lnTo>
                      <a:pt x="1102" y="1377"/>
                    </a:lnTo>
                    <a:lnTo>
                      <a:pt x="1149" y="1380"/>
                    </a:lnTo>
                    <a:lnTo>
                      <a:pt x="1152" y="1380"/>
                    </a:lnTo>
                    <a:lnTo>
                      <a:pt x="1165" y="1380"/>
                    </a:lnTo>
                    <a:lnTo>
                      <a:pt x="1183" y="1380"/>
                    </a:lnTo>
                    <a:lnTo>
                      <a:pt x="1208" y="1380"/>
                    </a:lnTo>
                    <a:lnTo>
                      <a:pt x="1238" y="1380"/>
                    </a:lnTo>
                    <a:lnTo>
                      <a:pt x="1273" y="1380"/>
                    </a:lnTo>
                    <a:lnTo>
                      <a:pt x="1313" y="1380"/>
                    </a:lnTo>
                    <a:lnTo>
                      <a:pt x="1356" y="1380"/>
                    </a:lnTo>
                    <a:lnTo>
                      <a:pt x="1401" y="1380"/>
                    </a:lnTo>
                    <a:lnTo>
                      <a:pt x="1448" y="1380"/>
                    </a:lnTo>
                    <a:lnTo>
                      <a:pt x="1496" y="1380"/>
                    </a:lnTo>
                    <a:lnTo>
                      <a:pt x="1545" y="1380"/>
                    </a:lnTo>
                    <a:lnTo>
                      <a:pt x="1592" y="1380"/>
                    </a:lnTo>
                    <a:lnTo>
                      <a:pt x="1640" y="1380"/>
                    </a:lnTo>
                    <a:lnTo>
                      <a:pt x="1685" y="1380"/>
                    </a:lnTo>
                    <a:lnTo>
                      <a:pt x="1728" y="1380"/>
                    </a:lnTo>
                    <a:lnTo>
                      <a:pt x="1767" y="1380"/>
                    </a:lnTo>
                    <a:lnTo>
                      <a:pt x="1803" y="1380"/>
                    </a:lnTo>
                    <a:lnTo>
                      <a:pt x="1833" y="1380"/>
                    </a:lnTo>
                    <a:lnTo>
                      <a:pt x="1858" y="1380"/>
                    </a:lnTo>
                    <a:lnTo>
                      <a:pt x="1877" y="1380"/>
                    </a:lnTo>
                    <a:lnTo>
                      <a:pt x="1889" y="1380"/>
                    </a:lnTo>
                    <a:lnTo>
                      <a:pt x="1893" y="1380"/>
                    </a:lnTo>
                    <a:lnTo>
                      <a:pt x="1935" y="1378"/>
                    </a:lnTo>
                    <a:lnTo>
                      <a:pt x="1976" y="1370"/>
                    </a:lnTo>
                    <a:lnTo>
                      <a:pt x="2014" y="1357"/>
                    </a:lnTo>
                    <a:lnTo>
                      <a:pt x="2050" y="1340"/>
                    </a:lnTo>
                    <a:lnTo>
                      <a:pt x="2084" y="1320"/>
                    </a:lnTo>
                    <a:lnTo>
                      <a:pt x="2115" y="1295"/>
                    </a:lnTo>
                    <a:lnTo>
                      <a:pt x="2141" y="1267"/>
                    </a:lnTo>
                    <a:lnTo>
                      <a:pt x="2164" y="1235"/>
                    </a:lnTo>
                    <a:lnTo>
                      <a:pt x="2183" y="1201"/>
                    </a:lnTo>
                    <a:lnTo>
                      <a:pt x="2196" y="1162"/>
                    </a:lnTo>
                    <a:lnTo>
                      <a:pt x="2205" y="1123"/>
                    </a:lnTo>
                    <a:lnTo>
                      <a:pt x="2209" y="1081"/>
                    </a:lnTo>
                    <a:lnTo>
                      <a:pt x="2206" y="1037"/>
                    </a:lnTo>
                    <a:lnTo>
                      <a:pt x="2199" y="995"/>
                    </a:lnTo>
                    <a:lnTo>
                      <a:pt x="2186" y="955"/>
                    </a:lnTo>
                    <a:lnTo>
                      <a:pt x="2168" y="917"/>
                    </a:lnTo>
                    <a:lnTo>
                      <a:pt x="2147" y="881"/>
                    </a:lnTo>
                    <a:lnTo>
                      <a:pt x="2119" y="849"/>
                    </a:lnTo>
                    <a:lnTo>
                      <a:pt x="2090" y="820"/>
                    </a:lnTo>
                    <a:lnTo>
                      <a:pt x="2057" y="796"/>
                    </a:lnTo>
                    <a:lnTo>
                      <a:pt x="2021" y="775"/>
                    </a:lnTo>
                    <a:lnTo>
                      <a:pt x="1981" y="759"/>
                    </a:lnTo>
                    <a:lnTo>
                      <a:pt x="1941" y="750"/>
                    </a:lnTo>
                    <a:lnTo>
                      <a:pt x="1898" y="746"/>
                    </a:lnTo>
                    <a:close/>
                    <a:moveTo>
                      <a:pt x="1953" y="0"/>
                    </a:moveTo>
                    <a:lnTo>
                      <a:pt x="1954" y="0"/>
                    </a:lnTo>
                    <a:lnTo>
                      <a:pt x="1962" y="0"/>
                    </a:lnTo>
                    <a:lnTo>
                      <a:pt x="2046" y="5"/>
                    </a:lnTo>
                    <a:lnTo>
                      <a:pt x="2127" y="16"/>
                    </a:lnTo>
                    <a:lnTo>
                      <a:pt x="2205" y="32"/>
                    </a:lnTo>
                    <a:lnTo>
                      <a:pt x="2281" y="54"/>
                    </a:lnTo>
                    <a:lnTo>
                      <a:pt x="2354" y="80"/>
                    </a:lnTo>
                    <a:lnTo>
                      <a:pt x="2422" y="111"/>
                    </a:lnTo>
                    <a:lnTo>
                      <a:pt x="2488" y="147"/>
                    </a:lnTo>
                    <a:lnTo>
                      <a:pt x="2549" y="187"/>
                    </a:lnTo>
                    <a:lnTo>
                      <a:pt x="2608" y="232"/>
                    </a:lnTo>
                    <a:lnTo>
                      <a:pt x="2662" y="281"/>
                    </a:lnTo>
                    <a:lnTo>
                      <a:pt x="2712" y="333"/>
                    </a:lnTo>
                    <a:lnTo>
                      <a:pt x="2757" y="390"/>
                    </a:lnTo>
                    <a:lnTo>
                      <a:pt x="2798" y="450"/>
                    </a:lnTo>
                    <a:lnTo>
                      <a:pt x="2834" y="513"/>
                    </a:lnTo>
                    <a:lnTo>
                      <a:pt x="2865" y="581"/>
                    </a:lnTo>
                    <a:lnTo>
                      <a:pt x="2891" y="652"/>
                    </a:lnTo>
                    <a:lnTo>
                      <a:pt x="2911" y="724"/>
                    </a:lnTo>
                    <a:lnTo>
                      <a:pt x="2927" y="800"/>
                    </a:lnTo>
                    <a:lnTo>
                      <a:pt x="2936" y="880"/>
                    </a:lnTo>
                    <a:lnTo>
                      <a:pt x="2939" y="961"/>
                    </a:lnTo>
                    <a:lnTo>
                      <a:pt x="2945" y="1042"/>
                    </a:lnTo>
                    <a:lnTo>
                      <a:pt x="2947" y="1121"/>
                    </a:lnTo>
                    <a:lnTo>
                      <a:pt x="2944" y="1199"/>
                    </a:lnTo>
                    <a:lnTo>
                      <a:pt x="2938" y="1273"/>
                    </a:lnTo>
                    <a:lnTo>
                      <a:pt x="2928" y="1346"/>
                    </a:lnTo>
                    <a:lnTo>
                      <a:pt x="2913" y="1416"/>
                    </a:lnTo>
                    <a:lnTo>
                      <a:pt x="2959" y="1419"/>
                    </a:lnTo>
                    <a:lnTo>
                      <a:pt x="3004" y="1421"/>
                    </a:lnTo>
                    <a:lnTo>
                      <a:pt x="3050" y="1427"/>
                    </a:lnTo>
                    <a:lnTo>
                      <a:pt x="3098" y="1433"/>
                    </a:lnTo>
                    <a:lnTo>
                      <a:pt x="3145" y="1442"/>
                    </a:lnTo>
                    <a:lnTo>
                      <a:pt x="3193" y="1455"/>
                    </a:lnTo>
                    <a:lnTo>
                      <a:pt x="3239" y="1471"/>
                    </a:lnTo>
                    <a:lnTo>
                      <a:pt x="3285" y="1490"/>
                    </a:lnTo>
                    <a:lnTo>
                      <a:pt x="3331" y="1513"/>
                    </a:lnTo>
                    <a:lnTo>
                      <a:pt x="3374" y="1541"/>
                    </a:lnTo>
                    <a:lnTo>
                      <a:pt x="3414" y="1573"/>
                    </a:lnTo>
                    <a:lnTo>
                      <a:pt x="3454" y="1610"/>
                    </a:lnTo>
                    <a:lnTo>
                      <a:pt x="3490" y="1652"/>
                    </a:lnTo>
                    <a:lnTo>
                      <a:pt x="3524" y="1701"/>
                    </a:lnTo>
                    <a:lnTo>
                      <a:pt x="3551" y="1750"/>
                    </a:lnTo>
                    <a:lnTo>
                      <a:pt x="3574" y="1801"/>
                    </a:lnTo>
                    <a:lnTo>
                      <a:pt x="3591" y="1854"/>
                    </a:lnTo>
                    <a:lnTo>
                      <a:pt x="3603" y="1910"/>
                    </a:lnTo>
                    <a:lnTo>
                      <a:pt x="3613" y="1968"/>
                    </a:lnTo>
                    <a:lnTo>
                      <a:pt x="3619" y="2028"/>
                    </a:lnTo>
                    <a:lnTo>
                      <a:pt x="3624" y="2090"/>
                    </a:lnTo>
                    <a:lnTo>
                      <a:pt x="3626" y="2156"/>
                    </a:lnTo>
                    <a:lnTo>
                      <a:pt x="3627" y="2225"/>
                    </a:lnTo>
                    <a:lnTo>
                      <a:pt x="3627" y="2299"/>
                    </a:lnTo>
                    <a:lnTo>
                      <a:pt x="3627" y="2318"/>
                    </a:lnTo>
                    <a:lnTo>
                      <a:pt x="3627" y="2341"/>
                    </a:lnTo>
                    <a:lnTo>
                      <a:pt x="3627" y="2366"/>
                    </a:lnTo>
                    <a:lnTo>
                      <a:pt x="3628" y="2393"/>
                    </a:lnTo>
                    <a:lnTo>
                      <a:pt x="3628" y="2419"/>
                    </a:lnTo>
                    <a:lnTo>
                      <a:pt x="3628" y="2443"/>
                    </a:lnTo>
                    <a:lnTo>
                      <a:pt x="3628" y="2465"/>
                    </a:lnTo>
                    <a:lnTo>
                      <a:pt x="3628" y="2482"/>
                    </a:lnTo>
                    <a:lnTo>
                      <a:pt x="3629" y="2493"/>
                    </a:lnTo>
                    <a:lnTo>
                      <a:pt x="3629" y="2498"/>
                    </a:lnTo>
                    <a:lnTo>
                      <a:pt x="3625" y="2593"/>
                    </a:lnTo>
                    <a:lnTo>
                      <a:pt x="3617" y="2685"/>
                    </a:lnTo>
                    <a:lnTo>
                      <a:pt x="3602" y="2774"/>
                    </a:lnTo>
                    <a:lnTo>
                      <a:pt x="3583" y="2861"/>
                    </a:lnTo>
                    <a:lnTo>
                      <a:pt x="3559" y="2942"/>
                    </a:lnTo>
                    <a:lnTo>
                      <a:pt x="3531" y="3022"/>
                    </a:lnTo>
                    <a:lnTo>
                      <a:pt x="3497" y="3098"/>
                    </a:lnTo>
                    <a:lnTo>
                      <a:pt x="3458" y="3169"/>
                    </a:lnTo>
                    <a:lnTo>
                      <a:pt x="3414" y="3236"/>
                    </a:lnTo>
                    <a:lnTo>
                      <a:pt x="3366" y="3300"/>
                    </a:lnTo>
                    <a:lnTo>
                      <a:pt x="3314" y="3359"/>
                    </a:lnTo>
                    <a:lnTo>
                      <a:pt x="3256" y="3414"/>
                    </a:lnTo>
                    <a:lnTo>
                      <a:pt x="3195" y="3464"/>
                    </a:lnTo>
                    <a:lnTo>
                      <a:pt x="3129" y="3508"/>
                    </a:lnTo>
                    <a:lnTo>
                      <a:pt x="3060" y="3548"/>
                    </a:lnTo>
                    <a:lnTo>
                      <a:pt x="2988" y="3583"/>
                    </a:lnTo>
                    <a:lnTo>
                      <a:pt x="2911" y="3613"/>
                    </a:lnTo>
                    <a:lnTo>
                      <a:pt x="2832" y="3638"/>
                    </a:lnTo>
                    <a:lnTo>
                      <a:pt x="2749" y="3657"/>
                    </a:lnTo>
                    <a:lnTo>
                      <a:pt x="2665" y="3672"/>
                    </a:lnTo>
                    <a:lnTo>
                      <a:pt x="2576" y="3680"/>
                    </a:lnTo>
                    <a:lnTo>
                      <a:pt x="2485" y="3684"/>
                    </a:lnTo>
                    <a:lnTo>
                      <a:pt x="1159" y="3684"/>
                    </a:lnTo>
                    <a:lnTo>
                      <a:pt x="1134" y="3684"/>
                    </a:lnTo>
                    <a:lnTo>
                      <a:pt x="1042" y="3682"/>
                    </a:lnTo>
                    <a:lnTo>
                      <a:pt x="951" y="3675"/>
                    </a:lnTo>
                    <a:lnTo>
                      <a:pt x="865" y="3664"/>
                    </a:lnTo>
                    <a:lnTo>
                      <a:pt x="784" y="3648"/>
                    </a:lnTo>
                    <a:lnTo>
                      <a:pt x="705" y="3629"/>
                    </a:lnTo>
                    <a:lnTo>
                      <a:pt x="630" y="3604"/>
                    </a:lnTo>
                    <a:lnTo>
                      <a:pt x="560" y="3574"/>
                    </a:lnTo>
                    <a:lnTo>
                      <a:pt x="492" y="3541"/>
                    </a:lnTo>
                    <a:lnTo>
                      <a:pt x="429" y="3504"/>
                    </a:lnTo>
                    <a:lnTo>
                      <a:pt x="370" y="3462"/>
                    </a:lnTo>
                    <a:lnTo>
                      <a:pt x="314" y="3415"/>
                    </a:lnTo>
                    <a:lnTo>
                      <a:pt x="262" y="3364"/>
                    </a:lnTo>
                    <a:lnTo>
                      <a:pt x="216" y="3310"/>
                    </a:lnTo>
                    <a:lnTo>
                      <a:pt x="174" y="3252"/>
                    </a:lnTo>
                    <a:lnTo>
                      <a:pt x="138" y="3191"/>
                    </a:lnTo>
                    <a:lnTo>
                      <a:pt x="106" y="3126"/>
                    </a:lnTo>
                    <a:lnTo>
                      <a:pt x="79" y="3058"/>
                    </a:lnTo>
                    <a:lnTo>
                      <a:pt x="57" y="2985"/>
                    </a:lnTo>
                    <a:lnTo>
                      <a:pt x="38" y="2909"/>
                    </a:lnTo>
                    <a:lnTo>
                      <a:pt x="24" y="2830"/>
                    </a:lnTo>
                    <a:lnTo>
                      <a:pt x="14" y="2746"/>
                    </a:lnTo>
                    <a:lnTo>
                      <a:pt x="6" y="2658"/>
                    </a:lnTo>
                    <a:lnTo>
                      <a:pt x="1" y="2565"/>
                    </a:lnTo>
                    <a:lnTo>
                      <a:pt x="0" y="2467"/>
                    </a:lnTo>
                    <a:lnTo>
                      <a:pt x="0" y="2426"/>
                    </a:lnTo>
                    <a:lnTo>
                      <a:pt x="0" y="2386"/>
                    </a:lnTo>
                    <a:lnTo>
                      <a:pt x="0" y="985"/>
                    </a:lnTo>
                    <a:lnTo>
                      <a:pt x="6" y="913"/>
                    </a:lnTo>
                    <a:lnTo>
                      <a:pt x="16" y="845"/>
                    </a:lnTo>
                    <a:lnTo>
                      <a:pt x="28" y="780"/>
                    </a:lnTo>
                    <a:lnTo>
                      <a:pt x="44" y="720"/>
                    </a:lnTo>
                    <a:lnTo>
                      <a:pt x="63" y="662"/>
                    </a:lnTo>
                    <a:lnTo>
                      <a:pt x="84" y="609"/>
                    </a:lnTo>
                    <a:lnTo>
                      <a:pt x="106" y="559"/>
                    </a:lnTo>
                    <a:lnTo>
                      <a:pt x="131" y="512"/>
                    </a:lnTo>
                    <a:lnTo>
                      <a:pt x="156" y="469"/>
                    </a:lnTo>
                    <a:lnTo>
                      <a:pt x="183" y="429"/>
                    </a:lnTo>
                    <a:lnTo>
                      <a:pt x="209" y="393"/>
                    </a:lnTo>
                    <a:lnTo>
                      <a:pt x="236" y="359"/>
                    </a:lnTo>
                    <a:lnTo>
                      <a:pt x="262" y="328"/>
                    </a:lnTo>
                    <a:lnTo>
                      <a:pt x="288" y="300"/>
                    </a:lnTo>
                    <a:lnTo>
                      <a:pt x="342" y="249"/>
                    </a:lnTo>
                    <a:lnTo>
                      <a:pt x="398" y="201"/>
                    </a:lnTo>
                    <a:lnTo>
                      <a:pt x="459" y="159"/>
                    </a:lnTo>
                    <a:lnTo>
                      <a:pt x="524" y="122"/>
                    </a:lnTo>
                    <a:lnTo>
                      <a:pt x="593" y="90"/>
                    </a:lnTo>
                    <a:lnTo>
                      <a:pt x="664" y="63"/>
                    </a:lnTo>
                    <a:lnTo>
                      <a:pt x="740" y="40"/>
                    </a:lnTo>
                    <a:lnTo>
                      <a:pt x="820" y="23"/>
                    </a:lnTo>
                    <a:lnTo>
                      <a:pt x="902" y="11"/>
                    </a:lnTo>
                    <a:lnTo>
                      <a:pt x="988" y="3"/>
                    </a:lnTo>
                    <a:lnTo>
                      <a:pt x="1079" y="0"/>
                    </a:lnTo>
                    <a:lnTo>
                      <a:pt x="1088" y="0"/>
                    </a:lnTo>
                    <a:lnTo>
                      <a:pt x="1953" y="0"/>
                    </a:lnTo>
                    <a:close/>
                  </a:path>
                </a:pathLst>
              </a:custGeom>
              <a:solidFill>
                <a:srgbClr val="1957A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400" kern="1200" dirty="0">
                  <a:solidFill>
                    <a:prstClr val="black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94" name="Subtitle 2">
            <a:hlinkClick r:id="rId3"/>
          </p:cNvPr>
          <p:cNvSpPr txBox="1">
            <a:spLocks/>
          </p:cNvSpPr>
          <p:nvPr userDrawn="1"/>
        </p:nvSpPr>
        <p:spPr>
          <a:xfrm>
            <a:off x="9370955" y="6165432"/>
            <a:ext cx="2959632" cy="4225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95D8"/>
              </a:buClr>
              <a:buFont typeface="Arial"/>
              <a:buNone/>
              <a:defRPr sz="900" kern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www.latentview.com</a:t>
            </a:r>
          </a:p>
        </p:txBody>
      </p:sp>
    </p:spTree>
    <p:extLst>
      <p:ext uri="{BB962C8B-B14F-4D97-AF65-F5344CB8AC3E}">
        <p14:creationId xmlns:p14="http://schemas.microsoft.com/office/powerpoint/2010/main" val="16400015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694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50247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 userDrawn="1"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67" name="Pentagon 66"/>
          <p:cNvSpPr/>
          <p:nvPr userDrawn="1"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2" name="Pentagon 71"/>
          <p:cNvSpPr/>
          <p:nvPr userDrawn="1"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77" name="Pentagon 76"/>
          <p:cNvSpPr/>
          <p:nvPr userDrawn="1"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81" name="Pentagon 80"/>
          <p:cNvSpPr/>
          <p:nvPr userDrawn="1"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9097DD5-8847-43DE-B3AE-BE5A64A94902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4966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696616"/>
            <a:ext cx="3879577" cy="1145350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69B08-3482-49FC-A617-0DB4DAC84B53}"/>
              </a:ext>
            </a:extLst>
          </p:cNvPr>
          <p:cNvSpPr/>
          <p:nvPr userDrawn="1"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6743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868720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3580454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70944152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696616"/>
            <a:ext cx="3879577" cy="1145350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69B08-3482-49FC-A617-0DB4DAC84B53}"/>
              </a:ext>
            </a:extLst>
          </p:cNvPr>
          <p:cNvSpPr/>
          <p:nvPr userDrawn="1"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6743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868720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3580454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88864658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960009"/>
            <a:ext cx="3879577" cy="618564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69B08-3482-49FC-A617-0DB4DAC84B53}"/>
              </a:ext>
            </a:extLst>
          </p:cNvPr>
          <p:cNvSpPr/>
          <p:nvPr userDrawn="1"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7612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562351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4095726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0291262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17655-7070-40F5-8DCF-A8D75231D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E74A2D-83BB-441E-9221-A853A7C34EAB}"/>
              </a:ext>
            </a:extLst>
          </p:cNvPr>
          <p:cNvSpPr txBox="1">
            <a:spLocks/>
          </p:cNvSpPr>
          <p:nvPr userDrawn="1"/>
        </p:nvSpPr>
        <p:spPr>
          <a:xfrm>
            <a:off x="72564" y="6527800"/>
            <a:ext cx="274864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06669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E74A2D-83BB-441E-9221-A853A7C34EAB}"/>
              </a:ext>
            </a:extLst>
          </p:cNvPr>
          <p:cNvSpPr txBox="1">
            <a:spLocks/>
          </p:cNvSpPr>
          <p:nvPr userDrawn="1"/>
        </p:nvSpPr>
        <p:spPr>
          <a:xfrm>
            <a:off x="72564" y="6527800"/>
            <a:ext cx="274864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Title 26">
            <a:extLst>
              <a:ext uri="{FF2B5EF4-FFF2-40B4-BE49-F238E27FC236}">
                <a16:creationId xmlns:a16="http://schemas.microsoft.com/office/drawing/2014/main" id="{9E7EBA95-D0B0-4EA6-8151-B221D8152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</p:spPr>
        <p:txBody>
          <a:bodyPr/>
          <a:lstStyle/>
          <a:p>
            <a:r>
              <a:rPr lang="en-US" dirty="0"/>
              <a:t>Brand Colors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8C19F0BD-CBF1-4551-925C-A110073FD9E5}"/>
              </a:ext>
            </a:extLst>
          </p:cNvPr>
          <p:cNvSpPr txBox="1">
            <a:spLocks/>
          </p:cNvSpPr>
          <p:nvPr userDrawn="1"/>
        </p:nvSpPr>
        <p:spPr>
          <a:xfrm>
            <a:off x="264159" y="1300766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Primary colors</a:t>
            </a:r>
          </a:p>
        </p:txBody>
      </p:sp>
      <p:sp>
        <p:nvSpPr>
          <p:cNvPr id="22" name="Title 4">
            <a:extLst>
              <a:ext uri="{FF2B5EF4-FFF2-40B4-BE49-F238E27FC236}">
                <a16:creationId xmlns:a16="http://schemas.microsoft.com/office/drawing/2014/main" id="{3A39E8C3-E1BC-4BC7-9F05-F0E50DB6BBFD}"/>
              </a:ext>
            </a:extLst>
          </p:cNvPr>
          <p:cNvSpPr txBox="1">
            <a:spLocks/>
          </p:cNvSpPr>
          <p:nvPr userDrawn="1"/>
        </p:nvSpPr>
        <p:spPr>
          <a:xfrm>
            <a:off x="264159" y="3688063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Secondary colors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973D23-688C-4E1E-8684-22CAFB14E27F}"/>
              </a:ext>
            </a:extLst>
          </p:cNvPr>
          <p:cNvSpPr/>
          <p:nvPr userDrawn="1"/>
        </p:nvSpPr>
        <p:spPr>
          <a:xfrm>
            <a:off x="9826832" y="3688063"/>
            <a:ext cx="2136568" cy="59311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100, 90, 41, 43</a:t>
            </a:r>
            <a:b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20, 35, 72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B243-5890-4642-A892-C7486A1F57B2}"/>
              </a:ext>
            </a:extLst>
          </p:cNvPr>
          <p:cNvSpPr/>
          <p:nvPr userDrawn="1"/>
        </p:nvSpPr>
        <p:spPr>
          <a:xfrm>
            <a:off x="4784050" y="3688063"/>
            <a:ext cx="2136568" cy="593112"/>
          </a:xfrm>
          <a:prstGeom prst="rect">
            <a:avLst/>
          </a:prstGeom>
          <a:solidFill>
            <a:srgbClr val="18A3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77, 15, 33, 0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25, 164, 173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DC063-D1F5-4C30-AAE8-AD2967B11447}"/>
              </a:ext>
            </a:extLst>
          </p:cNvPr>
          <p:cNvSpPr/>
          <p:nvPr userDrawn="1"/>
        </p:nvSpPr>
        <p:spPr>
          <a:xfrm>
            <a:off x="4784050" y="1318936"/>
            <a:ext cx="2136568" cy="593112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51, 43, 43, 8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128, 128, 128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D9C469-1688-449B-BB2D-D3A713ED39EC}"/>
              </a:ext>
            </a:extLst>
          </p:cNvPr>
          <p:cNvSpPr/>
          <p:nvPr userDrawn="1"/>
        </p:nvSpPr>
        <p:spPr>
          <a:xfrm>
            <a:off x="9826832" y="4389071"/>
            <a:ext cx="2136568" cy="593112"/>
          </a:xfrm>
          <a:prstGeom prst="rect">
            <a:avLst/>
          </a:prstGeom>
          <a:solidFill>
            <a:srgbClr val="052049">
              <a:lumMod val="25000"/>
              <a:lumOff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36, 17, 0, 0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154, 191, 248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62ACF-08A4-4D19-B150-0AABA3AD131A}"/>
              </a:ext>
            </a:extLst>
          </p:cNvPr>
          <p:cNvSpPr/>
          <p:nvPr userDrawn="1"/>
        </p:nvSpPr>
        <p:spPr>
          <a:xfrm>
            <a:off x="2274510" y="4389071"/>
            <a:ext cx="2136568" cy="5931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26, 11, 4, 0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184, 206, 228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048A2-16C7-44F6-A62D-2782C6F8C4EE}"/>
              </a:ext>
            </a:extLst>
          </p:cNvPr>
          <p:cNvSpPr/>
          <p:nvPr userDrawn="1"/>
        </p:nvSpPr>
        <p:spPr>
          <a:xfrm>
            <a:off x="4784050" y="4389071"/>
            <a:ext cx="2136568" cy="593112"/>
          </a:xfrm>
          <a:prstGeom prst="rect">
            <a:avLst/>
          </a:prstGeom>
          <a:solidFill>
            <a:srgbClr val="18A3AC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36, 0, 10, 0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145, 234, 240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DCFF48-7B26-44FA-9E19-59FE00E0EDF3}"/>
              </a:ext>
            </a:extLst>
          </p:cNvPr>
          <p:cNvSpPr/>
          <p:nvPr userDrawn="1"/>
        </p:nvSpPr>
        <p:spPr>
          <a:xfrm>
            <a:off x="4784050" y="2006089"/>
            <a:ext cx="2136568" cy="593112"/>
          </a:xfrm>
          <a:prstGeom prst="rect">
            <a:avLst/>
          </a:prstGeom>
          <a:solidFill>
            <a:srgbClr val="BFBFB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25,	20, 20,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191, 191, 191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FD6AEF-3BC9-4B69-94AD-5748F17BD6BC}"/>
              </a:ext>
            </a:extLst>
          </p:cNvPr>
          <p:cNvSpPr/>
          <p:nvPr userDrawn="1"/>
        </p:nvSpPr>
        <p:spPr>
          <a:xfrm>
            <a:off x="9826832" y="5090079"/>
            <a:ext cx="2136568" cy="593112"/>
          </a:xfrm>
          <a:prstGeom prst="rect">
            <a:avLst/>
          </a:prstGeom>
          <a:solidFill>
            <a:srgbClr val="052049">
              <a:lumMod val="10000"/>
              <a:lumOff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215, 230, 252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204FA4-B6FE-46CC-8B10-5C70EA312BF4}"/>
              </a:ext>
            </a:extLst>
          </p:cNvPr>
          <p:cNvSpPr/>
          <p:nvPr userDrawn="1"/>
        </p:nvSpPr>
        <p:spPr>
          <a:xfrm>
            <a:off x="2274510" y="5090079"/>
            <a:ext cx="2136568" cy="5931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219, 230, 242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6B26E6-9CF4-42A9-9E28-714E99452A1D}"/>
              </a:ext>
            </a:extLst>
          </p:cNvPr>
          <p:cNvSpPr/>
          <p:nvPr userDrawn="1"/>
        </p:nvSpPr>
        <p:spPr>
          <a:xfrm>
            <a:off x="4784050" y="5090079"/>
            <a:ext cx="2136568" cy="593112"/>
          </a:xfrm>
          <a:prstGeom prst="rect">
            <a:avLst/>
          </a:prstGeom>
          <a:solidFill>
            <a:srgbClr val="18A3AC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19, 0, 5, 0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200, 244, 247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AA6DB8-1711-4140-A1F4-2FDA5D684765}"/>
              </a:ext>
            </a:extLst>
          </p:cNvPr>
          <p:cNvSpPr/>
          <p:nvPr userDrawn="1"/>
        </p:nvSpPr>
        <p:spPr>
          <a:xfrm>
            <a:off x="4784050" y="2707097"/>
            <a:ext cx="2136568" cy="593112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14, 11, 11, 0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217, 217, 217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86F7E7-4D4C-43C6-A693-BE52619C8C20}"/>
              </a:ext>
            </a:extLst>
          </p:cNvPr>
          <p:cNvSpPr/>
          <p:nvPr userDrawn="1"/>
        </p:nvSpPr>
        <p:spPr>
          <a:xfrm>
            <a:off x="7293592" y="3688063"/>
            <a:ext cx="2160270" cy="593112"/>
          </a:xfrm>
          <a:prstGeom prst="rect">
            <a:avLst/>
          </a:prstGeom>
          <a:solidFill>
            <a:srgbClr val="779BC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55, 31, 3, 0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199, 155, 202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10F334-6E7F-4900-BCD0-2E1DA2FB5D1E}"/>
              </a:ext>
            </a:extLst>
          </p:cNvPr>
          <p:cNvSpPr/>
          <p:nvPr userDrawn="1"/>
        </p:nvSpPr>
        <p:spPr>
          <a:xfrm>
            <a:off x="7293592" y="4373863"/>
            <a:ext cx="2160270" cy="593112"/>
          </a:xfrm>
          <a:prstGeom prst="rect">
            <a:avLst/>
          </a:prstGeom>
          <a:solidFill>
            <a:srgbClr val="A0B6D9"/>
          </a:solidFill>
          <a:ln w="12700" cap="flat" cmpd="sng" algn="ctr">
            <a:solidFill>
              <a:srgbClr val="A0B6D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36, 21, 3, 0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160, 182, 217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37BB4B-EA83-4602-B031-1EE80792E11B}"/>
              </a:ext>
            </a:extLst>
          </p:cNvPr>
          <p:cNvSpPr/>
          <p:nvPr userDrawn="1"/>
        </p:nvSpPr>
        <p:spPr>
          <a:xfrm>
            <a:off x="7293590" y="5090079"/>
            <a:ext cx="2160270" cy="593112"/>
          </a:xfrm>
          <a:prstGeom prst="rect">
            <a:avLst/>
          </a:prstGeom>
          <a:solidFill>
            <a:srgbClr val="C5D4E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20, 11, 0.4, 0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197, 212, 236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D2806B-9005-4D6C-9F8D-64CAB5AA3399}"/>
              </a:ext>
            </a:extLst>
          </p:cNvPr>
          <p:cNvSpPr/>
          <p:nvPr userDrawn="1"/>
        </p:nvSpPr>
        <p:spPr>
          <a:xfrm>
            <a:off x="2274510" y="1300766"/>
            <a:ext cx="2136568" cy="593112"/>
          </a:xfrm>
          <a:prstGeom prst="rect">
            <a:avLst/>
          </a:prstGeom>
          <a:solidFill>
            <a:srgbClr val="1957A3"/>
          </a:solidFill>
          <a:ln w="12700" cap="flat" cmpd="sng" algn="ctr">
            <a:solidFill>
              <a:srgbClr val="16509D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94, 72, 2, 0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27, 89, 164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A6E859-301A-4D57-8858-6F4BB2178673}"/>
              </a:ext>
            </a:extLst>
          </p:cNvPr>
          <p:cNvSpPr/>
          <p:nvPr userDrawn="1"/>
        </p:nvSpPr>
        <p:spPr>
          <a:xfrm>
            <a:off x="2274510" y="2707097"/>
            <a:ext cx="2136568" cy="593112"/>
          </a:xfrm>
          <a:prstGeom prst="rect">
            <a:avLst/>
          </a:prstGeom>
          <a:solidFill>
            <a:srgbClr val="A5C6E8"/>
          </a:solidFill>
          <a:ln w="12700" cap="flat" cmpd="sng" algn="ctr">
            <a:solidFill>
              <a:srgbClr val="A5C6E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33, 13, 0. 0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165, 198, 232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901222-FC3B-4A4F-BB8B-05E51FA1BDB8}"/>
              </a:ext>
            </a:extLst>
          </p:cNvPr>
          <p:cNvSpPr/>
          <p:nvPr userDrawn="1"/>
        </p:nvSpPr>
        <p:spPr>
          <a:xfrm>
            <a:off x="2274510" y="2014788"/>
            <a:ext cx="2136568" cy="593112"/>
          </a:xfrm>
          <a:prstGeom prst="rect">
            <a:avLst/>
          </a:prstGeom>
          <a:solidFill>
            <a:srgbClr val="538ECB"/>
          </a:solidFill>
          <a:ln w="12700" cap="flat" cmpd="sng" algn="ctr">
            <a:solidFill>
              <a:srgbClr val="538EC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68, 36, 0, 0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83, 142, 203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AEE760A-E7E5-4D0D-954C-0E7C6382E3FA}"/>
              </a:ext>
            </a:extLst>
          </p:cNvPr>
          <p:cNvSpPr/>
          <p:nvPr userDrawn="1"/>
        </p:nvSpPr>
        <p:spPr>
          <a:xfrm>
            <a:off x="2274510" y="3688063"/>
            <a:ext cx="2136568" cy="593112"/>
          </a:xfrm>
          <a:prstGeom prst="rect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72, 41, 5, 0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78, 133, 188</a:t>
            </a:r>
          </a:p>
        </p:txBody>
      </p:sp>
    </p:spTree>
    <p:extLst>
      <p:ext uri="{BB962C8B-B14F-4D97-AF65-F5344CB8AC3E}">
        <p14:creationId xmlns:p14="http://schemas.microsoft.com/office/powerpoint/2010/main" val="289003650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ver 2.jpg"/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</a:extLst>
          </a:blip>
          <a:srcRect b="7237"/>
          <a:stretch/>
        </p:blipFill>
        <p:spPr>
          <a:xfrm>
            <a:off x="0" y="510239"/>
            <a:ext cx="12242828" cy="634776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Sample text</a:t>
            </a:r>
          </a:p>
        </p:txBody>
      </p:sp>
      <p:sp>
        <p:nvSpPr>
          <p:cNvPr id="8" name="Shape 4526"/>
          <p:cNvSpPr/>
          <p:nvPr userDrawn="1"/>
        </p:nvSpPr>
        <p:spPr>
          <a:xfrm flipH="1">
            <a:off x="1161261" y="1888249"/>
            <a:ext cx="690302" cy="690300"/>
          </a:xfrm>
          <a:prstGeom prst="ellipse">
            <a:avLst/>
          </a:prstGeom>
          <a:solidFill>
            <a:schemeClr val="accent4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9" name="Shape 4526"/>
          <p:cNvSpPr/>
          <p:nvPr userDrawn="1"/>
        </p:nvSpPr>
        <p:spPr>
          <a:xfrm flipH="1">
            <a:off x="4201316" y="1888249"/>
            <a:ext cx="690302" cy="690300"/>
          </a:xfrm>
          <a:prstGeom prst="ellipse">
            <a:avLst/>
          </a:prstGeom>
          <a:solidFill>
            <a:srgbClr val="002060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0" name="Shape 4526"/>
          <p:cNvSpPr/>
          <p:nvPr userDrawn="1"/>
        </p:nvSpPr>
        <p:spPr>
          <a:xfrm flipH="1">
            <a:off x="7241371" y="1888249"/>
            <a:ext cx="690302" cy="690300"/>
          </a:xfrm>
          <a:prstGeom prst="ellipse">
            <a:avLst/>
          </a:prstGeom>
          <a:solidFill>
            <a:schemeClr val="accent3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1" name="Oval 10"/>
          <p:cNvSpPr/>
          <p:nvPr userDrawn="1"/>
        </p:nvSpPr>
        <p:spPr>
          <a:xfrm>
            <a:off x="10281427" y="1890963"/>
            <a:ext cx="684872" cy="6848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205855" y="982113"/>
            <a:ext cx="11728012" cy="75682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</a:t>
            </a:r>
            <a:br>
              <a:rPr lang="en-US" dirty="0"/>
            </a:br>
            <a:r>
              <a:rPr lang="en-US" dirty="0"/>
              <a:t>a galley of type and scrambled it to make a type specimen book.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22057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4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22057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6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3277737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rgbClr val="002060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3277737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34028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34028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9" hasCustomPrompt="1"/>
          </p:nvPr>
        </p:nvSpPr>
        <p:spPr>
          <a:xfrm>
            <a:off x="9362193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21" name="Content Placeholder 10"/>
          <p:cNvSpPr>
            <a:spLocks noGrp="1"/>
          </p:cNvSpPr>
          <p:nvPr>
            <p:ph sz="quarter" idx="20" hasCustomPrompt="1"/>
          </p:nvPr>
        </p:nvSpPr>
        <p:spPr>
          <a:xfrm>
            <a:off x="9362193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Content Placeholder 10"/>
          <p:cNvSpPr>
            <a:spLocks noGrp="1"/>
          </p:cNvSpPr>
          <p:nvPr>
            <p:ph sz="quarter" idx="21" hasCustomPrompt="1"/>
          </p:nvPr>
        </p:nvSpPr>
        <p:spPr>
          <a:xfrm>
            <a:off x="121450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Content Placeholder 10"/>
          <p:cNvSpPr>
            <a:spLocks noGrp="1"/>
          </p:cNvSpPr>
          <p:nvPr>
            <p:ph sz="quarter" idx="22" hasCustomPrompt="1"/>
          </p:nvPr>
        </p:nvSpPr>
        <p:spPr>
          <a:xfrm>
            <a:off x="4254559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4" name="Content Placeholder 10"/>
          <p:cNvSpPr>
            <a:spLocks noGrp="1"/>
          </p:cNvSpPr>
          <p:nvPr>
            <p:ph sz="quarter" idx="23" hasCustomPrompt="1"/>
          </p:nvPr>
        </p:nvSpPr>
        <p:spPr>
          <a:xfrm>
            <a:off x="729461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5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10331955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657193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 userDrawn="1"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Pentagon 66"/>
          <p:cNvSpPr/>
          <p:nvPr userDrawn="1"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2" name="Pentagon 71"/>
          <p:cNvSpPr/>
          <p:nvPr userDrawn="1"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7" name="Pentagon 76"/>
          <p:cNvSpPr/>
          <p:nvPr userDrawn="1"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1" name="Pentagon 80"/>
          <p:cNvSpPr/>
          <p:nvPr userDrawn="1"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9097DD5-8847-43DE-B3AE-BE5A64A94902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996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279" y="5128616"/>
            <a:ext cx="2559043" cy="1809537"/>
          </a:xfrm>
          <a:prstGeom prst="rect">
            <a:avLst/>
          </a:prstGeom>
        </p:spPr>
      </p:pic>
      <p:sp>
        <p:nvSpPr>
          <p:cNvPr id="7" name="Freeform: Shape 6"/>
          <p:cNvSpPr/>
          <p:nvPr userDrawn="1"/>
        </p:nvSpPr>
        <p:spPr>
          <a:xfrm flipH="1">
            <a:off x="0" y="2034284"/>
            <a:ext cx="12192000" cy="1570232"/>
          </a:xfrm>
          <a:custGeom>
            <a:avLst/>
            <a:gdLst>
              <a:gd name="connsiteX0" fmla="*/ 0 w 12192000"/>
              <a:gd name="connsiteY0" fmla="*/ 0 h 1570232"/>
              <a:gd name="connsiteX1" fmla="*/ 10058950 w 12192000"/>
              <a:gd name="connsiteY1" fmla="*/ 0 h 1570232"/>
              <a:gd name="connsiteX2" fmla="*/ 10062651 w 12192000"/>
              <a:gd name="connsiteY2" fmla="*/ 36710 h 1570232"/>
              <a:gd name="connsiteX3" fmla="*/ 10842373 w 12192000"/>
              <a:gd name="connsiteY3" fmla="*/ 672200 h 1570232"/>
              <a:gd name="connsiteX4" fmla="*/ 11622095 w 12192000"/>
              <a:gd name="connsiteY4" fmla="*/ 36710 h 1570232"/>
              <a:gd name="connsiteX5" fmla="*/ 11625796 w 12192000"/>
              <a:gd name="connsiteY5" fmla="*/ 0 h 1570232"/>
              <a:gd name="connsiteX6" fmla="*/ 12192000 w 12192000"/>
              <a:gd name="connsiteY6" fmla="*/ 0 h 1570232"/>
              <a:gd name="connsiteX7" fmla="*/ 12192000 w 12192000"/>
              <a:gd name="connsiteY7" fmla="*/ 1570232 h 1570232"/>
              <a:gd name="connsiteX8" fmla="*/ 0 w 12192000"/>
              <a:gd name="connsiteY8" fmla="*/ 1570232 h 157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570232">
                <a:moveTo>
                  <a:pt x="0" y="0"/>
                </a:moveTo>
                <a:lnTo>
                  <a:pt x="10058950" y="0"/>
                </a:lnTo>
                <a:lnTo>
                  <a:pt x="10062651" y="36710"/>
                </a:lnTo>
                <a:cubicBezTo>
                  <a:pt x="10136865" y="399383"/>
                  <a:pt x="10457759" y="672200"/>
                  <a:pt x="10842373" y="672200"/>
                </a:cubicBezTo>
                <a:cubicBezTo>
                  <a:pt x="11226987" y="672200"/>
                  <a:pt x="11547881" y="399383"/>
                  <a:pt x="11622095" y="36710"/>
                </a:cubicBezTo>
                <a:lnTo>
                  <a:pt x="11625796" y="0"/>
                </a:lnTo>
                <a:lnTo>
                  <a:pt x="12192000" y="0"/>
                </a:lnTo>
                <a:lnTo>
                  <a:pt x="12192000" y="1570232"/>
                </a:lnTo>
                <a:lnTo>
                  <a:pt x="0" y="1570232"/>
                </a:lnTo>
                <a:close/>
              </a:path>
            </a:pathLst>
          </a:cu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8" name="Oval 7"/>
          <p:cNvSpPr/>
          <p:nvPr userDrawn="1"/>
        </p:nvSpPr>
        <p:spPr>
          <a:xfrm flipH="1">
            <a:off x="711199" y="1272168"/>
            <a:ext cx="1276856" cy="1276852"/>
          </a:xfrm>
          <a:prstGeom prst="ellipse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1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3259212" y="2362200"/>
            <a:ext cx="5673576" cy="914400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92045" y="1597544"/>
            <a:ext cx="915165" cy="626101"/>
            <a:chOff x="1322" y="702"/>
            <a:chExt cx="744" cy="509"/>
          </a:xfrm>
          <a:solidFill>
            <a:schemeClr val="bg1"/>
          </a:solidFill>
        </p:grpSpPr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1802" y="886"/>
              <a:ext cx="96" cy="103"/>
            </a:xfrm>
            <a:custGeom>
              <a:avLst/>
              <a:gdLst>
                <a:gd name="T0" fmla="*/ 208 w 478"/>
                <a:gd name="T1" fmla="*/ 245 h 518"/>
                <a:gd name="T2" fmla="*/ 166 w 478"/>
                <a:gd name="T3" fmla="*/ 266 h 518"/>
                <a:gd name="T4" fmla="*/ 136 w 478"/>
                <a:gd name="T5" fmla="*/ 303 h 518"/>
                <a:gd name="T6" fmla="*/ 125 w 478"/>
                <a:gd name="T7" fmla="*/ 350 h 518"/>
                <a:gd name="T8" fmla="*/ 136 w 478"/>
                <a:gd name="T9" fmla="*/ 398 h 518"/>
                <a:gd name="T10" fmla="*/ 166 w 478"/>
                <a:gd name="T11" fmla="*/ 435 h 518"/>
                <a:gd name="T12" fmla="*/ 208 w 478"/>
                <a:gd name="T13" fmla="*/ 455 h 518"/>
                <a:gd name="T14" fmla="*/ 257 w 478"/>
                <a:gd name="T15" fmla="*/ 455 h 518"/>
                <a:gd name="T16" fmla="*/ 300 w 478"/>
                <a:gd name="T17" fmla="*/ 435 h 518"/>
                <a:gd name="T18" fmla="*/ 330 w 478"/>
                <a:gd name="T19" fmla="*/ 398 h 518"/>
                <a:gd name="T20" fmla="*/ 340 w 478"/>
                <a:gd name="T21" fmla="*/ 350 h 518"/>
                <a:gd name="T22" fmla="*/ 330 w 478"/>
                <a:gd name="T23" fmla="*/ 303 h 518"/>
                <a:gd name="T24" fmla="*/ 300 w 478"/>
                <a:gd name="T25" fmla="*/ 266 h 518"/>
                <a:gd name="T26" fmla="*/ 257 w 478"/>
                <a:gd name="T27" fmla="*/ 245 h 518"/>
                <a:gd name="T28" fmla="*/ 81 w 478"/>
                <a:gd name="T29" fmla="*/ 0 h 518"/>
                <a:gd name="T30" fmla="*/ 209 w 478"/>
                <a:gd name="T31" fmla="*/ 184 h 518"/>
                <a:gd name="T32" fmla="*/ 256 w 478"/>
                <a:gd name="T33" fmla="*/ 184 h 518"/>
                <a:gd name="T34" fmla="*/ 299 w 478"/>
                <a:gd name="T35" fmla="*/ 196 h 518"/>
                <a:gd name="T36" fmla="*/ 443 w 478"/>
                <a:gd name="T37" fmla="*/ 49 h 518"/>
                <a:gd name="T38" fmla="*/ 369 w 478"/>
                <a:gd name="T39" fmla="*/ 254 h 518"/>
                <a:gd name="T40" fmla="*/ 392 w 478"/>
                <a:gd name="T41" fmla="*/ 298 h 518"/>
                <a:gd name="T42" fmla="*/ 400 w 478"/>
                <a:gd name="T43" fmla="*/ 350 h 518"/>
                <a:gd name="T44" fmla="*/ 386 w 478"/>
                <a:gd name="T45" fmla="*/ 415 h 518"/>
                <a:gd name="T46" fmla="*/ 351 w 478"/>
                <a:gd name="T47" fmla="*/ 469 h 518"/>
                <a:gd name="T48" fmla="*/ 298 w 478"/>
                <a:gd name="T49" fmla="*/ 506 h 518"/>
                <a:gd name="T50" fmla="*/ 233 w 478"/>
                <a:gd name="T51" fmla="*/ 518 h 518"/>
                <a:gd name="T52" fmla="*/ 168 w 478"/>
                <a:gd name="T53" fmla="*/ 506 h 518"/>
                <a:gd name="T54" fmla="*/ 115 w 478"/>
                <a:gd name="T55" fmla="*/ 469 h 518"/>
                <a:gd name="T56" fmla="*/ 78 w 478"/>
                <a:gd name="T57" fmla="*/ 415 h 518"/>
                <a:gd name="T58" fmla="*/ 66 w 478"/>
                <a:gd name="T59" fmla="*/ 350 h 518"/>
                <a:gd name="T60" fmla="*/ 77 w 478"/>
                <a:gd name="T61" fmla="*/ 289 h 518"/>
                <a:gd name="T62" fmla="*/ 108 w 478"/>
                <a:gd name="T63" fmla="*/ 238 h 518"/>
                <a:gd name="T64" fmla="*/ 40 w 478"/>
                <a:gd name="T65" fmla="*/ 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78" h="518">
                  <a:moveTo>
                    <a:pt x="233" y="242"/>
                  </a:moveTo>
                  <a:lnTo>
                    <a:pt x="208" y="245"/>
                  </a:lnTo>
                  <a:lnTo>
                    <a:pt x="185" y="253"/>
                  </a:lnTo>
                  <a:lnTo>
                    <a:pt x="166" y="266"/>
                  </a:lnTo>
                  <a:lnTo>
                    <a:pt x="149" y="282"/>
                  </a:lnTo>
                  <a:lnTo>
                    <a:pt x="136" y="303"/>
                  </a:lnTo>
                  <a:lnTo>
                    <a:pt x="128" y="326"/>
                  </a:lnTo>
                  <a:lnTo>
                    <a:pt x="125" y="350"/>
                  </a:lnTo>
                  <a:lnTo>
                    <a:pt x="128" y="375"/>
                  </a:lnTo>
                  <a:lnTo>
                    <a:pt x="136" y="398"/>
                  </a:lnTo>
                  <a:lnTo>
                    <a:pt x="149" y="417"/>
                  </a:lnTo>
                  <a:lnTo>
                    <a:pt x="166" y="435"/>
                  </a:lnTo>
                  <a:lnTo>
                    <a:pt x="185" y="447"/>
                  </a:lnTo>
                  <a:lnTo>
                    <a:pt x="208" y="455"/>
                  </a:lnTo>
                  <a:lnTo>
                    <a:pt x="233" y="459"/>
                  </a:lnTo>
                  <a:lnTo>
                    <a:pt x="257" y="455"/>
                  </a:lnTo>
                  <a:lnTo>
                    <a:pt x="280" y="447"/>
                  </a:lnTo>
                  <a:lnTo>
                    <a:pt x="300" y="435"/>
                  </a:lnTo>
                  <a:lnTo>
                    <a:pt x="316" y="417"/>
                  </a:lnTo>
                  <a:lnTo>
                    <a:pt x="330" y="398"/>
                  </a:lnTo>
                  <a:lnTo>
                    <a:pt x="338" y="375"/>
                  </a:lnTo>
                  <a:lnTo>
                    <a:pt x="340" y="350"/>
                  </a:lnTo>
                  <a:lnTo>
                    <a:pt x="338" y="326"/>
                  </a:lnTo>
                  <a:lnTo>
                    <a:pt x="330" y="303"/>
                  </a:lnTo>
                  <a:lnTo>
                    <a:pt x="316" y="282"/>
                  </a:lnTo>
                  <a:lnTo>
                    <a:pt x="300" y="266"/>
                  </a:lnTo>
                  <a:lnTo>
                    <a:pt x="280" y="253"/>
                  </a:lnTo>
                  <a:lnTo>
                    <a:pt x="257" y="245"/>
                  </a:lnTo>
                  <a:lnTo>
                    <a:pt x="233" y="242"/>
                  </a:lnTo>
                  <a:close/>
                  <a:moveTo>
                    <a:pt x="81" y="0"/>
                  </a:moveTo>
                  <a:lnTo>
                    <a:pt x="185" y="189"/>
                  </a:lnTo>
                  <a:lnTo>
                    <a:pt x="209" y="184"/>
                  </a:lnTo>
                  <a:lnTo>
                    <a:pt x="233" y="182"/>
                  </a:lnTo>
                  <a:lnTo>
                    <a:pt x="256" y="184"/>
                  </a:lnTo>
                  <a:lnTo>
                    <a:pt x="278" y="189"/>
                  </a:lnTo>
                  <a:lnTo>
                    <a:pt x="299" y="196"/>
                  </a:lnTo>
                  <a:lnTo>
                    <a:pt x="406" y="23"/>
                  </a:lnTo>
                  <a:lnTo>
                    <a:pt x="443" y="49"/>
                  </a:lnTo>
                  <a:lnTo>
                    <a:pt x="478" y="79"/>
                  </a:lnTo>
                  <a:lnTo>
                    <a:pt x="369" y="254"/>
                  </a:lnTo>
                  <a:lnTo>
                    <a:pt x="383" y="276"/>
                  </a:lnTo>
                  <a:lnTo>
                    <a:pt x="392" y="298"/>
                  </a:lnTo>
                  <a:lnTo>
                    <a:pt x="398" y="324"/>
                  </a:lnTo>
                  <a:lnTo>
                    <a:pt x="400" y="350"/>
                  </a:lnTo>
                  <a:lnTo>
                    <a:pt x="397" y="384"/>
                  </a:lnTo>
                  <a:lnTo>
                    <a:pt x="386" y="415"/>
                  </a:lnTo>
                  <a:lnTo>
                    <a:pt x="372" y="444"/>
                  </a:lnTo>
                  <a:lnTo>
                    <a:pt x="351" y="469"/>
                  </a:lnTo>
                  <a:lnTo>
                    <a:pt x="326" y="490"/>
                  </a:lnTo>
                  <a:lnTo>
                    <a:pt x="298" y="506"/>
                  </a:lnTo>
                  <a:lnTo>
                    <a:pt x="266" y="515"/>
                  </a:lnTo>
                  <a:lnTo>
                    <a:pt x="233" y="518"/>
                  </a:lnTo>
                  <a:lnTo>
                    <a:pt x="199" y="515"/>
                  </a:lnTo>
                  <a:lnTo>
                    <a:pt x="168" y="506"/>
                  </a:lnTo>
                  <a:lnTo>
                    <a:pt x="140" y="490"/>
                  </a:lnTo>
                  <a:lnTo>
                    <a:pt x="115" y="469"/>
                  </a:lnTo>
                  <a:lnTo>
                    <a:pt x="94" y="444"/>
                  </a:lnTo>
                  <a:lnTo>
                    <a:pt x="78" y="415"/>
                  </a:lnTo>
                  <a:lnTo>
                    <a:pt x="69" y="384"/>
                  </a:lnTo>
                  <a:lnTo>
                    <a:pt x="66" y="350"/>
                  </a:lnTo>
                  <a:lnTo>
                    <a:pt x="68" y="319"/>
                  </a:lnTo>
                  <a:lnTo>
                    <a:pt x="77" y="289"/>
                  </a:lnTo>
                  <a:lnTo>
                    <a:pt x="91" y="262"/>
                  </a:lnTo>
                  <a:lnTo>
                    <a:pt x="108" y="238"/>
                  </a:lnTo>
                  <a:lnTo>
                    <a:pt x="0" y="43"/>
                  </a:lnTo>
                  <a:lnTo>
                    <a:pt x="40" y="18"/>
                  </a:lnTo>
                  <a:lnTo>
                    <a:pt x="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1909" y="702"/>
              <a:ext cx="114" cy="157"/>
            </a:xfrm>
            <a:custGeom>
              <a:avLst/>
              <a:gdLst>
                <a:gd name="T0" fmla="*/ 379 w 569"/>
                <a:gd name="T1" fmla="*/ 63 h 787"/>
                <a:gd name="T2" fmla="*/ 335 w 569"/>
                <a:gd name="T3" fmla="*/ 85 h 787"/>
                <a:gd name="T4" fmla="*/ 306 w 569"/>
                <a:gd name="T5" fmla="*/ 121 h 787"/>
                <a:gd name="T6" fmla="*/ 296 w 569"/>
                <a:gd name="T7" fmla="*/ 168 h 787"/>
                <a:gd name="T8" fmla="*/ 306 w 569"/>
                <a:gd name="T9" fmla="*/ 216 h 787"/>
                <a:gd name="T10" fmla="*/ 335 w 569"/>
                <a:gd name="T11" fmla="*/ 253 h 787"/>
                <a:gd name="T12" fmla="*/ 379 w 569"/>
                <a:gd name="T13" fmla="*/ 274 h 787"/>
                <a:gd name="T14" fmla="*/ 427 w 569"/>
                <a:gd name="T15" fmla="*/ 274 h 787"/>
                <a:gd name="T16" fmla="*/ 469 w 569"/>
                <a:gd name="T17" fmla="*/ 253 h 787"/>
                <a:gd name="T18" fmla="*/ 499 w 569"/>
                <a:gd name="T19" fmla="*/ 216 h 787"/>
                <a:gd name="T20" fmla="*/ 510 w 569"/>
                <a:gd name="T21" fmla="*/ 168 h 787"/>
                <a:gd name="T22" fmla="*/ 499 w 569"/>
                <a:gd name="T23" fmla="*/ 121 h 787"/>
                <a:gd name="T24" fmla="*/ 469 w 569"/>
                <a:gd name="T25" fmla="*/ 85 h 787"/>
                <a:gd name="T26" fmla="*/ 427 w 569"/>
                <a:gd name="T27" fmla="*/ 63 h 787"/>
                <a:gd name="T28" fmla="*/ 402 w 569"/>
                <a:gd name="T29" fmla="*/ 0 h 787"/>
                <a:gd name="T30" fmla="*/ 467 w 569"/>
                <a:gd name="T31" fmla="*/ 14 h 787"/>
                <a:gd name="T32" fmla="*/ 521 w 569"/>
                <a:gd name="T33" fmla="*/ 49 h 787"/>
                <a:gd name="T34" fmla="*/ 557 w 569"/>
                <a:gd name="T35" fmla="*/ 103 h 787"/>
                <a:gd name="T36" fmla="*/ 569 w 569"/>
                <a:gd name="T37" fmla="*/ 168 h 787"/>
                <a:gd name="T38" fmla="*/ 557 w 569"/>
                <a:gd name="T39" fmla="*/ 233 h 787"/>
                <a:gd name="T40" fmla="*/ 521 w 569"/>
                <a:gd name="T41" fmla="*/ 287 h 787"/>
                <a:gd name="T42" fmla="*/ 467 w 569"/>
                <a:gd name="T43" fmla="*/ 324 h 787"/>
                <a:gd name="T44" fmla="*/ 402 w 569"/>
                <a:gd name="T45" fmla="*/ 336 h 787"/>
                <a:gd name="T46" fmla="*/ 356 w 569"/>
                <a:gd name="T47" fmla="*/ 331 h 787"/>
                <a:gd name="T48" fmla="*/ 38 w 569"/>
                <a:gd name="T49" fmla="*/ 760 h 787"/>
                <a:gd name="T50" fmla="*/ 280 w 569"/>
                <a:gd name="T51" fmla="*/ 282 h 787"/>
                <a:gd name="T52" fmla="*/ 247 w 569"/>
                <a:gd name="T53" fmla="*/ 230 h 787"/>
                <a:gd name="T54" fmla="*/ 235 w 569"/>
                <a:gd name="T55" fmla="*/ 168 h 787"/>
                <a:gd name="T56" fmla="*/ 249 w 569"/>
                <a:gd name="T57" fmla="*/ 103 h 787"/>
                <a:gd name="T58" fmla="*/ 284 w 569"/>
                <a:gd name="T59" fmla="*/ 49 h 787"/>
                <a:gd name="T60" fmla="*/ 338 w 569"/>
                <a:gd name="T61" fmla="*/ 14 h 787"/>
                <a:gd name="T62" fmla="*/ 402 w 569"/>
                <a:gd name="T63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69" h="787">
                  <a:moveTo>
                    <a:pt x="402" y="61"/>
                  </a:moveTo>
                  <a:lnTo>
                    <a:pt x="379" y="63"/>
                  </a:lnTo>
                  <a:lnTo>
                    <a:pt x="356" y="72"/>
                  </a:lnTo>
                  <a:lnTo>
                    <a:pt x="335" y="85"/>
                  </a:lnTo>
                  <a:lnTo>
                    <a:pt x="318" y="101"/>
                  </a:lnTo>
                  <a:lnTo>
                    <a:pt x="306" y="121"/>
                  </a:lnTo>
                  <a:lnTo>
                    <a:pt x="298" y="144"/>
                  </a:lnTo>
                  <a:lnTo>
                    <a:pt x="296" y="168"/>
                  </a:lnTo>
                  <a:lnTo>
                    <a:pt x="298" y="193"/>
                  </a:lnTo>
                  <a:lnTo>
                    <a:pt x="306" y="216"/>
                  </a:lnTo>
                  <a:lnTo>
                    <a:pt x="318" y="236"/>
                  </a:lnTo>
                  <a:lnTo>
                    <a:pt x="335" y="253"/>
                  </a:lnTo>
                  <a:lnTo>
                    <a:pt x="356" y="265"/>
                  </a:lnTo>
                  <a:lnTo>
                    <a:pt x="379" y="274"/>
                  </a:lnTo>
                  <a:lnTo>
                    <a:pt x="402" y="277"/>
                  </a:lnTo>
                  <a:lnTo>
                    <a:pt x="427" y="274"/>
                  </a:lnTo>
                  <a:lnTo>
                    <a:pt x="450" y="265"/>
                  </a:lnTo>
                  <a:lnTo>
                    <a:pt x="469" y="253"/>
                  </a:lnTo>
                  <a:lnTo>
                    <a:pt x="486" y="236"/>
                  </a:lnTo>
                  <a:lnTo>
                    <a:pt x="499" y="216"/>
                  </a:lnTo>
                  <a:lnTo>
                    <a:pt x="507" y="193"/>
                  </a:lnTo>
                  <a:lnTo>
                    <a:pt x="510" y="168"/>
                  </a:lnTo>
                  <a:lnTo>
                    <a:pt x="507" y="144"/>
                  </a:lnTo>
                  <a:lnTo>
                    <a:pt x="499" y="121"/>
                  </a:lnTo>
                  <a:lnTo>
                    <a:pt x="486" y="101"/>
                  </a:lnTo>
                  <a:lnTo>
                    <a:pt x="469" y="85"/>
                  </a:lnTo>
                  <a:lnTo>
                    <a:pt x="450" y="72"/>
                  </a:lnTo>
                  <a:lnTo>
                    <a:pt x="427" y="63"/>
                  </a:lnTo>
                  <a:lnTo>
                    <a:pt x="402" y="61"/>
                  </a:lnTo>
                  <a:close/>
                  <a:moveTo>
                    <a:pt x="402" y="0"/>
                  </a:moveTo>
                  <a:lnTo>
                    <a:pt x="436" y="3"/>
                  </a:lnTo>
                  <a:lnTo>
                    <a:pt x="467" y="14"/>
                  </a:lnTo>
                  <a:lnTo>
                    <a:pt x="496" y="29"/>
                  </a:lnTo>
                  <a:lnTo>
                    <a:pt x="521" y="49"/>
                  </a:lnTo>
                  <a:lnTo>
                    <a:pt x="541" y="74"/>
                  </a:lnTo>
                  <a:lnTo>
                    <a:pt x="557" y="103"/>
                  </a:lnTo>
                  <a:lnTo>
                    <a:pt x="566" y="135"/>
                  </a:lnTo>
                  <a:lnTo>
                    <a:pt x="569" y="168"/>
                  </a:lnTo>
                  <a:lnTo>
                    <a:pt x="566" y="203"/>
                  </a:lnTo>
                  <a:lnTo>
                    <a:pt x="557" y="233"/>
                  </a:lnTo>
                  <a:lnTo>
                    <a:pt x="541" y="262"/>
                  </a:lnTo>
                  <a:lnTo>
                    <a:pt x="521" y="287"/>
                  </a:lnTo>
                  <a:lnTo>
                    <a:pt x="496" y="308"/>
                  </a:lnTo>
                  <a:lnTo>
                    <a:pt x="467" y="324"/>
                  </a:lnTo>
                  <a:lnTo>
                    <a:pt x="436" y="333"/>
                  </a:lnTo>
                  <a:lnTo>
                    <a:pt x="402" y="336"/>
                  </a:lnTo>
                  <a:lnTo>
                    <a:pt x="379" y="335"/>
                  </a:lnTo>
                  <a:lnTo>
                    <a:pt x="356" y="331"/>
                  </a:lnTo>
                  <a:lnTo>
                    <a:pt x="74" y="787"/>
                  </a:lnTo>
                  <a:lnTo>
                    <a:pt x="38" y="760"/>
                  </a:lnTo>
                  <a:lnTo>
                    <a:pt x="0" y="735"/>
                  </a:lnTo>
                  <a:lnTo>
                    <a:pt x="280" y="282"/>
                  </a:lnTo>
                  <a:lnTo>
                    <a:pt x="260" y="257"/>
                  </a:lnTo>
                  <a:lnTo>
                    <a:pt x="247" y="230"/>
                  </a:lnTo>
                  <a:lnTo>
                    <a:pt x="239" y="200"/>
                  </a:lnTo>
                  <a:lnTo>
                    <a:pt x="235" y="168"/>
                  </a:lnTo>
                  <a:lnTo>
                    <a:pt x="239" y="135"/>
                  </a:lnTo>
                  <a:lnTo>
                    <a:pt x="249" y="103"/>
                  </a:lnTo>
                  <a:lnTo>
                    <a:pt x="264" y="74"/>
                  </a:lnTo>
                  <a:lnTo>
                    <a:pt x="284" y="49"/>
                  </a:lnTo>
                  <a:lnTo>
                    <a:pt x="309" y="29"/>
                  </a:lnTo>
                  <a:lnTo>
                    <a:pt x="338" y="14"/>
                  </a:lnTo>
                  <a:lnTo>
                    <a:pt x="369" y="3"/>
                  </a:lnTo>
                  <a:lnTo>
                    <a:pt x="4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1322" y="744"/>
              <a:ext cx="472" cy="282"/>
            </a:xfrm>
            <a:custGeom>
              <a:avLst/>
              <a:gdLst>
                <a:gd name="T0" fmla="*/ 1519 w 2361"/>
                <a:gd name="T1" fmla="*/ 1158 h 1410"/>
                <a:gd name="T2" fmla="*/ 1480 w 2361"/>
                <a:gd name="T3" fmla="*/ 1242 h 1410"/>
                <a:gd name="T4" fmla="*/ 1519 w 2361"/>
                <a:gd name="T5" fmla="*/ 1327 h 1410"/>
                <a:gd name="T6" fmla="*/ 1611 w 2361"/>
                <a:gd name="T7" fmla="*/ 1347 h 1410"/>
                <a:gd name="T8" fmla="*/ 1683 w 2361"/>
                <a:gd name="T9" fmla="*/ 1290 h 1410"/>
                <a:gd name="T10" fmla="*/ 1683 w 2361"/>
                <a:gd name="T11" fmla="*/ 1195 h 1410"/>
                <a:gd name="T12" fmla="*/ 1611 w 2361"/>
                <a:gd name="T13" fmla="*/ 1137 h 1410"/>
                <a:gd name="T14" fmla="*/ 120 w 2361"/>
                <a:gd name="T15" fmla="*/ 824 h 1410"/>
                <a:gd name="T16" fmla="*/ 63 w 2361"/>
                <a:gd name="T17" fmla="*/ 896 h 1410"/>
                <a:gd name="T18" fmla="*/ 83 w 2361"/>
                <a:gd name="T19" fmla="*/ 989 h 1410"/>
                <a:gd name="T20" fmla="*/ 167 w 2361"/>
                <a:gd name="T21" fmla="*/ 1029 h 1410"/>
                <a:gd name="T22" fmla="*/ 251 w 2361"/>
                <a:gd name="T23" fmla="*/ 989 h 1410"/>
                <a:gd name="T24" fmla="*/ 272 w 2361"/>
                <a:gd name="T25" fmla="*/ 896 h 1410"/>
                <a:gd name="T26" fmla="*/ 215 w 2361"/>
                <a:gd name="T27" fmla="*/ 824 h 1410"/>
                <a:gd name="T28" fmla="*/ 1049 w 2361"/>
                <a:gd name="T29" fmla="*/ 243 h 1410"/>
                <a:gd name="T30" fmla="*/ 977 w 2361"/>
                <a:gd name="T31" fmla="*/ 301 h 1410"/>
                <a:gd name="T32" fmla="*/ 977 w 2361"/>
                <a:gd name="T33" fmla="*/ 396 h 1410"/>
                <a:gd name="T34" fmla="*/ 1049 w 2361"/>
                <a:gd name="T35" fmla="*/ 454 h 1410"/>
                <a:gd name="T36" fmla="*/ 1141 w 2361"/>
                <a:gd name="T37" fmla="*/ 433 h 1410"/>
                <a:gd name="T38" fmla="*/ 1181 w 2361"/>
                <a:gd name="T39" fmla="*/ 348 h 1410"/>
                <a:gd name="T40" fmla="*/ 1141 w 2361"/>
                <a:gd name="T41" fmla="*/ 265 h 1410"/>
                <a:gd name="T42" fmla="*/ 2122 w 2361"/>
                <a:gd name="T43" fmla="*/ 60 h 1410"/>
                <a:gd name="T44" fmla="*/ 2039 w 2361"/>
                <a:gd name="T45" fmla="*/ 101 h 1410"/>
                <a:gd name="T46" fmla="*/ 2018 w 2361"/>
                <a:gd name="T47" fmla="*/ 193 h 1410"/>
                <a:gd name="T48" fmla="*/ 2075 w 2361"/>
                <a:gd name="T49" fmla="*/ 265 h 1410"/>
                <a:gd name="T50" fmla="*/ 2169 w 2361"/>
                <a:gd name="T51" fmla="*/ 265 h 1410"/>
                <a:gd name="T52" fmla="*/ 2226 w 2361"/>
                <a:gd name="T53" fmla="*/ 193 h 1410"/>
                <a:gd name="T54" fmla="*/ 2206 w 2361"/>
                <a:gd name="T55" fmla="*/ 101 h 1410"/>
                <a:gd name="T56" fmla="*/ 2122 w 2361"/>
                <a:gd name="T57" fmla="*/ 60 h 1410"/>
                <a:gd name="T58" fmla="*/ 2216 w 2361"/>
                <a:gd name="T59" fmla="*/ 29 h 1410"/>
                <a:gd name="T60" fmla="*/ 2286 w 2361"/>
                <a:gd name="T61" fmla="*/ 134 h 1410"/>
                <a:gd name="T62" fmla="*/ 2264 w 2361"/>
                <a:gd name="T63" fmla="*/ 258 h 1410"/>
                <a:gd name="T64" fmla="*/ 2282 w 2361"/>
                <a:gd name="T65" fmla="*/ 539 h 1410"/>
                <a:gd name="T66" fmla="*/ 2106 w 2361"/>
                <a:gd name="T67" fmla="*/ 336 h 1410"/>
                <a:gd name="T68" fmla="*/ 1742 w 2361"/>
                <a:gd name="T69" fmla="*/ 1181 h 1410"/>
                <a:gd name="T70" fmla="*/ 1740 w 2361"/>
                <a:gd name="T71" fmla="*/ 1308 h 1410"/>
                <a:gd name="T72" fmla="*/ 1651 w 2361"/>
                <a:gd name="T73" fmla="*/ 1398 h 1410"/>
                <a:gd name="T74" fmla="*/ 1522 w 2361"/>
                <a:gd name="T75" fmla="*/ 1398 h 1410"/>
                <a:gd name="T76" fmla="*/ 1433 w 2361"/>
                <a:gd name="T77" fmla="*/ 1308 h 1410"/>
                <a:gd name="T78" fmla="*/ 1431 w 2361"/>
                <a:gd name="T79" fmla="*/ 1180 h 1410"/>
                <a:gd name="T80" fmla="*/ 1102 w 2361"/>
                <a:gd name="T81" fmla="*/ 514 h 1410"/>
                <a:gd name="T82" fmla="*/ 988 w 2361"/>
                <a:gd name="T83" fmla="*/ 492 h 1410"/>
                <a:gd name="T84" fmla="*/ 334 w 2361"/>
                <a:gd name="T85" fmla="*/ 922 h 1410"/>
                <a:gd name="T86" fmla="*/ 285 w 2361"/>
                <a:gd name="T87" fmla="*/ 1041 h 1410"/>
                <a:gd name="T88" fmla="*/ 167 w 2361"/>
                <a:gd name="T89" fmla="*/ 1090 h 1410"/>
                <a:gd name="T90" fmla="*/ 49 w 2361"/>
                <a:gd name="T91" fmla="*/ 1041 h 1410"/>
                <a:gd name="T92" fmla="*/ 0 w 2361"/>
                <a:gd name="T93" fmla="*/ 922 h 1410"/>
                <a:gd name="T94" fmla="*/ 49 w 2361"/>
                <a:gd name="T95" fmla="*/ 803 h 1410"/>
                <a:gd name="T96" fmla="*/ 167 w 2361"/>
                <a:gd name="T97" fmla="*/ 753 h 1410"/>
                <a:gd name="T98" fmla="*/ 280 w 2361"/>
                <a:gd name="T99" fmla="*/ 797 h 1410"/>
                <a:gd name="T100" fmla="*/ 910 w 2361"/>
                <a:gd name="T101" fmla="*/ 315 h 1410"/>
                <a:gd name="T102" fmla="*/ 981 w 2361"/>
                <a:gd name="T103" fmla="*/ 209 h 1410"/>
                <a:gd name="T104" fmla="*/ 1107 w 2361"/>
                <a:gd name="T105" fmla="*/ 184 h 1410"/>
                <a:gd name="T106" fmla="*/ 1213 w 2361"/>
                <a:gd name="T107" fmla="*/ 254 h 1410"/>
                <a:gd name="T108" fmla="*/ 1239 w 2361"/>
                <a:gd name="T109" fmla="*/ 378 h 1410"/>
                <a:gd name="T110" fmla="*/ 1541 w 2361"/>
                <a:gd name="T111" fmla="*/ 1081 h 1410"/>
                <a:gd name="T112" fmla="*/ 1633 w 2361"/>
                <a:gd name="T113" fmla="*/ 1081 h 1410"/>
                <a:gd name="T114" fmla="*/ 1965 w 2361"/>
                <a:gd name="T115" fmla="*/ 224 h 1410"/>
                <a:gd name="T116" fmla="*/ 1968 w 2361"/>
                <a:gd name="T117" fmla="*/ 103 h 1410"/>
                <a:gd name="T118" fmla="*/ 2057 w 2361"/>
                <a:gd name="T119" fmla="*/ 13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61" h="1410">
                  <a:moveTo>
                    <a:pt x="1586" y="1134"/>
                  </a:moveTo>
                  <a:lnTo>
                    <a:pt x="1561" y="1137"/>
                  </a:lnTo>
                  <a:lnTo>
                    <a:pt x="1540" y="1146"/>
                  </a:lnTo>
                  <a:lnTo>
                    <a:pt x="1519" y="1158"/>
                  </a:lnTo>
                  <a:lnTo>
                    <a:pt x="1502" y="1174"/>
                  </a:lnTo>
                  <a:lnTo>
                    <a:pt x="1490" y="1195"/>
                  </a:lnTo>
                  <a:lnTo>
                    <a:pt x="1482" y="1218"/>
                  </a:lnTo>
                  <a:lnTo>
                    <a:pt x="1480" y="1242"/>
                  </a:lnTo>
                  <a:lnTo>
                    <a:pt x="1482" y="1267"/>
                  </a:lnTo>
                  <a:lnTo>
                    <a:pt x="1490" y="1290"/>
                  </a:lnTo>
                  <a:lnTo>
                    <a:pt x="1502" y="1309"/>
                  </a:lnTo>
                  <a:lnTo>
                    <a:pt x="1519" y="1327"/>
                  </a:lnTo>
                  <a:lnTo>
                    <a:pt x="1540" y="1339"/>
                  </a:lnTo>
                  <a:lnTo>
                    <a:pt x="1561" y="1347"/>
                  </a:lnTo>
                  <a:lnTo>
                    <a:pt x="1586" y="1351"/>
                  </a:lnTo>
                  <a:lnTo>
                    <a:pt x="1611" y="1347"/>
                  </a:lnTo>
                  <a:lnTo>
                    <a:pt x="1633" y="1339"/>
                  </a:lnTo>
                  <a:lnTo>
                    <a:pt x="1653" y="1327"/>
                  </a:lnTo>
                  <a:lnTo>
                    <a:pt x="1670" y="1309"/>
                  </a:lnTo>
                  <a:lnTo>
                    <a:pt x="1683" y="1290"/>
                  </a:lnTo>
                  <a:lnTo>
                    <a:pt x="1691" y="1267"/>
                  </a:lnTo>
                  <a:lnTo>
                    <a:pt x="1693" y="1242"/>
                  </a:lnTo>
                  <a:lnTo>
                    <a:pt x="1691" y="1218"/>
                  </a:lnTo>
                  <a:lnTo>
                    <a:pt x="1683" y="1195"/>
                  </a:lnTo>
                  <a:lnTo>
                    <a:pt x="1670" y="1174"/>
                  </a:lnTo>
                  <a:lnTo>
                    <a:pt x="1653" y="1158"/>
                  </a:lnTo>
                  <a:lnTo>
                    <a:pt x="1633" y="1146"/>
                  </a:lnTo>
                  <a:lnTo>
                    <a:pt x="1611" y="1137"/>
                  </a:lnTo>
                  <a:lnTo>
                    <a:pt x="1586" y="1134"/>
                  </a:lnTo>
                  <a:close/>
                  <a:moveTo>
                    <a:pt x="167" y="814"/>
                  </a:moveTo>
                  <a:lnTo>
                    <a:pt x="142" y="816"/>
                  </a:lnTo>
                  <a:lnTo>
                    <a:pt x="120" y="824"/>
                  </a:lnTo>
                  <a:lnTo>
                    <a:pt x="100" y="837"/>
                  </a:lnTo>
                  <a:lnTo>
                    <a:pt x="83" y="854"/>
                  </a:lnTo>
                  <a:lnTo>
                    <a:pt x="70" y="875"/>
                  </a:lnTo>
                  <a:lnTo>
                    <a:pt x="63" y="896"/>
                  </a:lnTo>
                  <a:lnTo>
                    <a:pt x="60" y="922"/>
                  </a:lnTo>
                  <a:lnTo>
                    <a:pt x="63" y="947"/>
                  </a:lnTo>
                  <a:lnTo>
                    <a:pt x="70" y="970"/>
                  </a:lnTo>
                  <a:lnTo>
                    <a:pt x="83" y="989"/>
                  </a:lnTo>
                  <a:lnTo>
                    <a:pt x="100" y="1006"/>
                  </a:lnTo>
                  <a:lnTo>
                    <a:pt x="120" y="1019"/>
                  </a:lnTo>
                  <a:lnTo>
                    <a:pt x="142" y="1027"/>
                  </a:lnTo>
                  <a:lnTo>
                    <a:pt x="167" y="1029"/>
                  </a:lnTo>
                  <a:lnTo>
                    <a:pt x="192" y="1027"/>
                  </a:lnTo>
                  <a:lnTo>
                    <a:pt x="215" y="1019"/>
                  </a:lnTo>
                  <a:lnTo>
                    <a:pt x="234" y="1006"/>
                  </a:lnTo>
                  <a:lnTo>
                    <a:pt x="251" y="989"/>
                  </a:lnTo>
                  <a:lnTo>
                    <a:pt x="264" y="970"/>
                  </a:lnTo>
                  <a:lnTo>
                    <a:pt x="272" y="947"/>
                  </a:lnTo>
                  <a:lnTo>
                    <a:pt x="274" y="922"/>
                  </a:lnTo>
                  <a:lnTo>
                    <a:pt x="272" y="896"/>
                  </a:lnTo>
                  <a:lnTo>
                    <a:pt x="264" y="875"/>
                  </a:lnTo>
                  <a:lnTo>
                    <a:pt x="251" y="854"/>
                  </a:lnTo>
                  <a:lnTo>
                    <a:pt x="234" y="837"/>
                  </a:lnTo>
                  <a:lnTo>
                    <a:pt x="215" y="824"/>
                  </a:lnTo>
                  <a:lnTo>
                    <a:pt x="192" y="816"/>
                  </a:lnTo>
                  <a:lnTo>
                    <a:pt x="167" y="814"/>
                  </a:lnTo>
                  <a:close/>
                  <a:moveTo>
                    <a:pt x="1074" y="241"/>
                  </a:moveTo>
                  <a:lnTo>
                    <a:pt x="1049" y="243"/>
                  </a:lnTo>
                  <a:lnTo>
                    <a:pt x="1026" y="252"/>
                  </a:lnTo>
                  <a:lnTo>
                    <a:pt x="1007" y="265"/>
                  </a:lnTo>
                  <a:lnTo>
                    <a:pt x="990" y="281"/>
                  </a:lnTo>
                  <a:lnTo>
                    <a:pt x="977" y="301"/>
                  </a:lnTo>
                  <a:lnTo>
                    <a:pt x="969" y="324"/>
                  </a:lnTo>
                  <a:lnTo>
                    <a:pt x="966" y="348"/>
                  </a:lnTo>
                  <a:lnTo>
                    <a:pt x="969" y="373"/>
                  </a:lnTo>
                  <a:lnTo>
                    <a:pt x="977" y="396"/>
                  </a:lnTo>
                  <a:lnTo>
                    <a:pt x="990" y="416"/>
                  </a:lnTo>
                  <a:lnTo>
                    <a:pt x="1007" y="433"/>
                  </a:lnTo>
                  <a:lnTo>
                    <a:pt x="1026" y="446"/>
                  </a:lnTo>
                  <a:lnTo>
                    <a:pt x="1049" y="454"/>
                  </a:lnTo>
                  <a:lnTo>
                    <a:pt x="1074" y="457"/>
                  </a:lnTo>
                  <a:lnTo>
                    <a:pt x="1098" y="454"/>
                  </a:lnTo>
                  <a:lnTo>
                    <a:pt x="1120" y="446"/>
                  </a:lnTo>
                  <a:lnTo>
                    <a:pt x="1141" y="433"/>
                  </a:lnTo>
                  <a:lnTo>
                    <a:pt x="1157" y="416"/>
                  </a:lnTo>
                  <a:lnTo>
                    <a:pt x="1169" y="396"/>
                  </a:lnTo>
                  <a:lnTo>
                    <a:pt x="1178" y="373"/>
                  </a:lnTo>
                  <a:lnTo>
                    <a:pt x="1181" y="348"/>
                  </a:lnTo>
                  <a:lnTo>
                    <a:pt x="1178" y="324"/>
                  </a:lnTo>
                  <a:lnTo>
                    <a:pt x="1169" y="301"/>
                  </a:lnTo>
                  <a:lnTo>
                    <a:pt x="1157" y="281"/>
                  </a:lnTo>
                  <a:lnTo>
                    <a:pt x="1141" y="265"/>
                  </a:lnTo>
                  <a:lnTo>
                    <a:pt x="1120" y="252"/>
                  </a:lnTo>
                  <a:lnTo>
                    <a:pt x="1098" y="243"/>
                  </a:lnTo>
                  <a:lnTo>
                    <a:pt x="1074" y="241"/>
                  </a:lnTo>
                  <a:close/>
                  <a:moveTo>
                    <a:pt x="2122" y="60"/>
                  </a:moveTo>
                  <a:lnTo>
                    <a:pt x="2098" y="63"/>
                  </a:lnTo>
                  <a:lnTo>
                    <a:pt x="2075" y="71"/>
                  </a:lnTo>
                  <a:lnTo>
                    <a:pt x="2056" y="84"/>
                  </a:lnTo>
                  <a:lnTo>
                    <a:pt x="2039" y="101"/>
                  </a:lnTo>
                  <a:lnTo>
                    <a:pt x="2026" y="121"/>
                  </a:lnTo>
                  <a:lnTo>
                    <a:pt x="2018" y="143"/>
                  </a:lnTo>
                  <a:lnTo>
                    <a:pt x="2015" y="169"/>
                  </a:lnTo>
                  <a:lnTo>
                    <a:pt x="2018" y="193"/>
                  </a:lnTo>
                  <a:lnTo>
                    <a:pt x="2026" y="216"/>
                  </a:lnTo>
                  <a:lnTo>
                    <a:pt x="2039" y="236"/>
                  </a:lnTo>
                  <a:lnTo>
                    <a:pt x="2056" y="252"/>
                  </a:lnTo>
                  <a:lnTo>
                    <a:pt x="2075" y="265"/>
                  </a:lnTo>
                  <a:lnTo>
                    <a:pt x="2098" y="274"/>
                  </a:lnTo>
                  <a:lnTo>
                    <a:pt x="2122" y="276"/>
                  </a:lnTo>
                  <a:lnTo>
                    <a:pt x="2147" y="274"/>
                  </a:lnTo>
                  <a:lnTo>
                    <a:pt x="2169" y="265"/>
                  </a:lnTo>
                  <a:lnTo>
                    <a:pt x="2190" y="252"/>
                  </a:lnTo>
                  <a:lnTo>
                    <a:pt x="2206" y="236"/>
                  </a:lnTo>
                  <a:lnTo>
                    <a:pt x="2218" y="216"/>
                  </a:lnTo>
                  <a:lnTo>
                    <a:pt x="2226" y="193"/>
                  </a:lnTo>
                  <a:lnTo>
                    <a:pt x="2230" y="169"/>
                  </a:lnTo>
                  <a:lnTo>
                    <a:pt x="2226" y="143"/>
                  </a:lnTo>
                  <a:lnTo>
                    <a:pt x="2218" y="121"/>
                  </a:lnTo>
                  <a:lnTo>
                    <a:pt x="2206" y="101"/>
                  </a:lnTo>
                  <a:lnTo>
                    <a:pt x="2190" y="84"/>
                  </a:lnTo>
                  <a:lnTo>
                    <a:pt x="2169" y="71"/>
                  </a:lnTo>
                  <a:lnTo>
                    <a:pt x="2147" y="63"/>
                  </a:lnTo>
                  <a:lnTo>
                    <a:pt x="2122" y="60"/>
                  </a:lnTo>
                  <a:close/>
                  <a:moveTo>
                    <a:pt x="2122" y="0"/>
                  </a:moveTo>
                  <a:lnTo>
                    <a:pt x="2156" y="4"/>
                  </a:lnTo>
                  <a:lnTo>
                    <a:pt x="2188" y="13"/>
                  </a:lnTo>
                  <a:lnTo>
                    <a:pt x="2216" y="29"/>
                  </a:lnTo>
                  <a:lnTo>
                    <a:pt x="2240" y="50"/>
                  </a:lnTo>
                  <a:lnTo>
                    <a:pt x="2260" y="75"/>
                  </a:lnTo>
                  <a:lnTo>
                    <a:pt x="2276" y="103"/>
                  </a:lnTo>
                  <a:lnTo>
                    <a:pt x="2286" y="134"/>
                  </a:lnTo>
                  <a:lnTo>
                    <a:pt x="2290" y="169"/>
                  </a:lnTo>
                  <a:lnTo>
                    <a:pt x="2286" y="201"/>
                  </a:lnTo>
                  <a:lnTo>
                    <a:pt x="2277" y="230"/>
                  </a:lnTo>
                  <a:lnTo>
                    <a:pt x="2264" y="258"/>
                  </a:lnTo>
                  <a:lnTo>
                    <a:pt x="2244" y="283"/>
                  </a:lnTo>
                  <a:lnTo>
                    <a:pt x="2361" y="495"/>
                  </a:lnTo>
                  <a:lnTo>
                    <a:pt x="2322" y="515"/>
                  </a:lnTo>
                  <a:lnTo>
                    <a:pt x="2282" y="539"/>
                  </a:lnTo>
                  <a:lnTo>
                    <a:pt x="2167" y="330"/>
                  </a:lnTo>
                  <a:lnTo>
                    <a:pt x="2144" y="335"/>
                  </a:lnTo>
                  <a:lnTo>
                    <a:pt x="2122" y="337"/>
                  </a:lnTo>
                  <a:lnTo>
                    <a:pt x="2106" y="336"/>
                  </a:lnTo>
                  <a:lnTo>
                    <a:pt x="2091" y="333"/>
                  </a:lnTo>
                  <a:lnTo>
                    <a:pt x="1711" y="1130"/>
                  </a:lnTo>
                  <a:lnTo>
                    <a:pt x="1728" y="1154"/>
                  </a:lnTo>
                  <a:lnTo>
                    <a:pt x="1742" y="1181"/>
                  </a:lnTo>
                  <a:lnTo>
                    <a:pt x="1750" y="1211"/>
                  </a:lnTo>
                  <a:lnTo>
                    <a:pt x="1753" y="1242"/>
                  </a:lnTo>
                  <a:lnTo>
                    <a:pt x="1750" y="1276"/>
                  </a:lnTo>
                  <a:lnTo>
                    <a:pt x="1740" y="1308"/>
                  </a:lnTo>
                  <a:lnTo>
                    <a:pt x="1725" y="1337"/>
                  </a:lnTo>
                  <a:lnTo>
                    <a:pt x="1705" y="1361"/>
                  </a:lnTo>
                  <a:lnTo>
                    <a:pt x="1680" y="1382"/>
                  </a:lnTo>
                  <a:lnTo>
                    <a:pt x="1651" y="1398"/>
                  </a:lnTo>
                  <a:lnTo>
                    <a:pt x="1620" y="1407"/>
                  </a:lnTo>
                  <a:lnTo>
                    <a:pt x="1586" y="1410"/>
                  </a:lnTo>
                  <a:lnTo>
                    <a:pt x="1552" y="1407"/>
                  </a:lnTo>
                  <a:lnTo>
                    <a:pt x="1522" y="1398"/>
                  </a:lnTo>
                  <a:lnTo>
                    <a:pt x="1493" y="1382"/>
                  </a:lnTo>
                  <a:lnTo>
                    <a:pt x="1468" y="1361"/>
                  </a:lnTo>
                  <a:lnTo>
                    <a:pt x="1448" y="1337"/>
                  </a:lnTo>
                  <a:lnTo>
                    <a:pt x="1433" y="1308"/>
                  </a:lnTo>
                  <a:lnTo>
                    <a:pt x="1423" y="1276"/>
                  </a:lnTo>
                  <a:lnTo>
                    <a:pt x="1419" y="1242"/>
                  </a:lnTo>
                  <a:lnTo>
                    <a:pt x="1423" y="1210"/>
                  </a:lnTo>
                  <a:lnTo>
                    <a:pt x="1431" y="1180"/>
                  </a:lnTo>
                  <a:lnTo>
                    <a:pt x="1445" y="1153"/>
                  </a:lnTo>
                  <a:lnTo>
                    <a:pt x="1464" y="1129"/>
                  </a:lnTo>
                  <a:lnTo>
                    <a:pt x="1130" y="507"/>
                  </a:lnTo>
                  <a:lnTo>
                    <a:pt x="1102" y="514"/>
                  </a:lnTo>
                  <a:lnTo>
                    <a:pt x="1074" y="516"/>
                  </a:lnTo>
                  <a:lnTo>
                    <a:pt x="1043" y="514"/>
                  </a:lnTo>
                  <a:lnTo>
                    <a:pt x="1015" y="506"/>
                  </a:lnTo>
                  <a:lnTo>
                    <a:pt x="988" y="492"/>
                  </a:lnTo>
                  <a:lnTo>
                    <a:pt x="965" y="475"/>
                  </a:lnTo>
                  <a:lnTo>
                    <a:pt x="327" y="875"/>
                  </a:lnTo>
                  <a:lnTo>
                    <a:pt x="333" y="898"/>
                  </a:lnTo>
                  <a:lnTo>
                    <a:pt x="334" y="922"/>
                  </a:lnTo>
                  <a:lnTo>
                    <a:pt x="331" y="956"/>
                  </a:lnTo>
                  <a:lnTo>
                    <a:pt x="320" y="987"/>
                  </a:lnTo>
                  <a:lnTo>
                    <a:pt x="306" y="1015"/>
                  </a:lnTo>
                  <a:lnTo>
                    <a:pt x="285" y="1041"/>
                  </a:lnTo>
                  <a:lnTo>
                    <a:pt x="260" y="1061"/>
                  </a:lnTo>
                  <a:lnTo>
                    <a:pt x="232" y="1077"/>
                  </a:lnTo>
                  <a:lnTo>
                    <a:pt x="201" y="1086"/>
                  </a:lnTo>
                  <a:lnTo>
                    <a:pt x="167" y="1090"/>
                  </a:lnTo>
                  <a:lnTo>
                    <a:pt x="133" y="1086"/>
                  </a:lnTo>
                  <a:lnTo>
                    <a:pt x="102" y="1077"/>
                  </a:lnTo>
                  <a:lnTo>
                    <a:pt x="74" y="1061"/>
                  </a:lnTo>
                  <a:lnTo>
                    <a:pt x="49" y="1041"/>
                  </a:lnTo>
                  <a:lnTo>
                    <a:pt x="28" y="1015"/>
                  </a:lnTo>
                  <a:lnTo>
                    <a:pt x="14" y="987"/>
                  </a:lnTo>
                  <a:lnTo>
                    <a:pt x="3" y="956"/>
                  </a:lnTo>
                  <a:lnTo>
                    <a:pt x="0" y="922"/>
                  </a:lnTo>
                  <a:lnTo>
                    <a:pt x="3" y="887"/>
                  </a:lnTo>
                  <a:lnTo>
                    <a:pt x="14" y="856"/>
                  </a:lnTo>
                  <a:lnTo>
                    <a:pt x="28" y="828"/>
                  </a:lnTo>
                  <a:lnTo>
                    <a:pt x="49" y="803"/>
                  </a:lnTo>
                  <a:lnTo>
                    <a:pt x="74" y="782"/>
                  </a:lnTo>
                  <a:lnTo>
                    <a:pt x="102" y="767"/>
                  </a:lnTo>
                  <a:lnTo>
                    <a:pt x="133" y="757"/>
                  </a:lnTo>
                  <a:lnTo>
                    <a:pt x="167" y="753"/>
                  </a:lnTo>
                  <a:lnTo>
                    <a:pt x="199" y="757"/>
                  </a:lnTo>
                  <a:lnTo>
                    <a:pt x="228" y="765"/>
                  </a:lnTo>
                  <a:lnTo>
                    <a:pt x="256" y="779"/>
                  </a:lnTo>
                  <a:lnTo>
                    <a:pt x="280" y="797"/>
                  </a:lnTo>
                  <a:lnTo>
                    <a:pt x="914" y="399"/>
                  </a:lnTo>
                  <a:lnTo>
                    <a:pt x="908" y="375"/>
                  </a:lnTo>
                  <a:lnTo>
                    <a:pt x="907" y="348"/>
                  </a:lnTo>
                  <a:lnTo>
                    <a:pt x="910" y="315"/>
                  </a:lnTo>
                  <a:lnTo>
                    <a:pt x="919" y="283"/>
                  </a:lnTo>
                  <a:lnTo>
                    <a:pt x="935" y="254"/>
                  </a:lnTo>
                  <a:lnTo>
                    <a:pt x="956" y="229"/>
                  </a:lnTo>
                  <a:lnTo>
                    <a:pt x="981" y="209"/>
                  </a:lnTo>
                  <a:lnTo>
                    <a:pt x="1009" y="194"/>
                  </a:lnTo>
                  <a:lnTo>
                    <a:pt x="1040" y="184"/>
                  </a:lnTo>
                  <a:lnTo>
                    <a:pt x="1074" y="180"/>
                  </a:lnTo>
                  <a:lnTo>
                    <a:pt x="1107" y="184"/>
                  </a:lnTo>
                  <a:lnTo>
                    <a:pt x="1139" y="194"/>
                  </a:lnTo>
                  <a:lnTo>
                    <a:pt x="1167" y="209"/>
                  </a:lnTo>
                  <a:lnTo>
                    <a:pt x="1192" y="229"/>
                  </a:lnTo>
                  <a:lnTo>
                    <a:pt x="1213" y="254"/>
                  </a:lnTo>
                  <a:lnTo>
                    <a:pt x="1227" y="283"/>
                  </a:lnTo>
                  <a:lnTo>
                    <a:pt x="1238" y="315"/>
                  </a:lnTo>
                  <a:lnTo>
                    <a:pt x="1241" y="348"/>
                  </a:lnTo>
                  <a:lnTo>
                    <a:pt x="1239" y="378"/>
                  </a:lnTo>
                  <a:lnTo>
                    <a:pt x="1231" y="405"/>
                  </a:lnTo>
                  <a:lnTo>
                    <a:pt x="1219" y="431"/>
                  </a:lnTo>
                  <a:lnTo>
                    <a:pt x="1205" y="454"/>
                  </a:lnTo>
                  <a:lnTo>
                    <a:pt x="1541" y="1081"/>
                  </a:lnTo>
                  <a:lnTo>
                    <a:pt x="1564" y="1076"/>
                  </a:lnTo>
                  <a:lnTo>
                    <a:pt x="1586" y="1074"/>
                  </a:lnTo>
                  <a:lnTo>
                    <a:pt x="1610" y="1076"/>
                  </a:lnTo>
                  <a:lnTo>
                    <a:pt x="1633" y="1081"/>
                  </a:lnTo>
                  <a:lnTo>
                    <a:pt x="2009" y="292"/>
                  </a:lnTo>
                  <a:lnTo>
                    <a:pt x="1991" y="272"/>
                  </a:lnTo>
                  <a:lnTo>
                    <a:pt x="1976" y="249"/>
                  </a:lnTo>
                  <a:lnTo>
                    <a:pt x="1965" y="224"/>
                  </a:lnTo>
                  <a:lnTo>
                    <a:pt x="1958" y="197"/>
                  </a:lnTo>
                  <a:lnTo>
                    <a:pt x="1955" y="169"/>
                  </a:lnTo>
                  <a:lnTo>
                    <a:pt x="1958" y="134"/>
                  </a:lnTo>
                  <a:lnTo>
                    <a:pt x="1968" y="103"/>
                  </a:lnTo>
                  <a:lnTo>
                    <a:pt x="1984" y="75"/>
                  </a:lnTo>
                  <a:lnTo>
                    <a:pt x="2005" y="50"/>
                  </a:lnTo>
                  <a:lnTo>
                    <a:pt x="2028" y="29"/>
                  </a:lnTo>
                  <a:lnTo>
                    <a:pt x="2057" y="13"/>
                  </a:lnTo>
                  <a:lnTo>
                    <a:pt x="2089" y="4"/>
                  </a:lnTo>
                  <a:lnTo>
                    <a:pt x="2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auto">
            <a:xfrm>
              <a:off x="1729" y="840"/>
              <a:ext cx="337" cy="371"/>
            </a:xfrm>
            <a:custGeom>
              <a:avLst/>
              <a:gdLst>
                <a:gd name="T0" fmla="*/ 463 w 1685"/>
                <a:gd name="T1" fmla="*/ 167 h 1853"/>
                <a:gd name="T2" fmla="*/ 334 w 1685"/>
                <a:gd name="T3" fmla="*/ 227 h 1853"/>
                <a:gd name="T4" fmla="*/ 231 w 1685"/>
                <a:gd name="T5" fmla="*/ 329 h 1853"/>
                <a:gd name="T6" fmla="*/ 170 w 1685"/>
                <a:gd name="T7" fmla="*/ 455 h 1853"/>
                <a:gd name="T8" fmla="*/ 153 w 1685"/>
                <a:gd name="T9" fmla="*/ 592 h 1853"/>
                <a:gd name="T10" fmla="*/ 181 w 1685"/>
                <a:gd name="T11" fmla="*/ 729 h 1853"/>
                <a:gd name="T12" fmla="*/ 255 w 1685"/>
                <a:gd name="T13" fmla="*/ 853 h 1853"/>
                <a:gd name="T14" fmla="*/ 366 w 1685"/>
                <a:gd name="T15" fmla="*/ 943 h 1853"/>
                <a:gd name="T16" fmla="*/ 497 w 1685"/>
                <a:gd name="T17" fmla="*/ 990 h 1853"/>
                <a:gd name="T18" fmla="*/ 634 w 1685"/>
                <a:gd name="T19" fmla="*/ 992 h 1853"/>
                <a:gd name="T20" fmla="*/ 767 w 1685"/>
                <a:gd name="T21" fmla="*/ 949 h 1853"/>
                <a:gd name="T22" fmla="*/ 882 w 1685"/>
                <a:gd name="T23" fmla="*/ 860 h 1853"/>
                <a:gd name="T24" fmla="*/ 957 w 1685"/>
                <a:gd name="T25" fmla="*/ 740 h 1853"/>
                <a:gd name="T26" fmla="*/ 990 w 1685"/>
                <a:gd name="T27" fmla="*/ 605 h 1853"/>
                <a:gd name="T28" fmla="*/ 976 w 1685"/>
                <a:gd name="T29" fmla="*/ 466 h 1853"/>
                <a:gd name="T30" fmla="*/ 917 w 1685"/>
                <a:gd name="T31" fmla="*/ 337 h 1853"/>
                <a:gd name="T32" fmla="*/ 816 w 1685"/>
                <a:gd name="T33" fmla="*/ 232 h 1853"/>
                <a:gd name="T34" fmla="*/ 691 w 1685"/>
                <a:gd name="T35" fmla="*/ 170 h 1853"/>
                <a:gd name="T36" fmla="*/ 554 w 1685"/>
                <a:gd name="T37" fmla="*/ 154 h 1853"/>
                <a:gd name="T38" fmla="*/ 665 w 1685"/>
                <a:gd name="T39" fmla="*/ 8 h 1853"/>
                <a:gd name="T40" fmla="*/ 822 w 1685"/>
                <a:gd name="T41" fmla="*/ 59 h 1853"/>
                <a:gd name="T42" fmla="*/ 962 w 1685"/>
                <a:gd name="T43" fmla="*/ 155 h 1853"/>
                <a:gd name="T44" fmla="*/ 1067 w 1685"/>
                <a:gd name="T45" fmla="*/ 290 h 1853"/>
                <a:gd name="T46" fmla="*/ 1128 w 1685"/>
                <a:gd name="T47" fmla="*/ 444 h 1853"/>
                <a:gd name="T48" fmla="*/ 1141 w 1685"/>
                <a:gd name="T49" fmla="*/ 606 h 1853"/>
                <a:gd name="T50" fmla="*/ 1109 w 1685"/>
                <a:gd name="T51" fmla="*/ 765 h 1853"/>
                <a:gd name="T52" fmla="*/ 1034 w 1685"/>
                <a:gd name="T53" fmla="*/ 910 h 1853"/>
                <a:gd name="T54" fmla="*/ 1679 w 1685"/>
                <a:gd name="T55" fmla="*/ 1743 h 1853"/>
                <a:gd name="T56" fmla="*/ 1682 w 1685"/>
                <a:gd name="T57" fmla="*/ 1800 h 1853"/>
                <a:gd name="T58" fmla="*/ 1643 w 1685"/>
                <a:gd name="T59" fmla="*/ 1845 h 1853"/>
                <a:gd name="T60" fmla="*/ 1587 w 1685"/>
                <a:gd name="T61" fmla="*/ 1848 h 1853"/>
                <a:gd name="T62" fmla="*/ 885 w 1685"/>
                <a:gd name="T63" fmla="*/ 1054 h 1853"/>
                <a:gd name="T64" fmla="*/ 735 w 1685"/>
                <a:gd name="T65" fmla="*/ 1125 h 1853"/>
                <a:gd name="T66" fmla="*/ 576 w 1685"/>
                <a:gd name="T67" fmla="*/ 1149 h 1853"/>
                <a:gd name="T68" fmla="*/ 417 w 1685"/>
                <a:gd name="T69" fmla="*/ 1129 h 1853"/>
                <a:gd name="T70" fmla="*/ 268 w 1685"/>
                <a:gd name="T71" fmla="*/ 1062 h 1853"/>
                <a:gd name="T72" fmla="*/ 140 w 1685"/>
                <a:gd name="T73" fmla="*/ 952 h 1853"/>
                <a:gd name="T74" fmla="*/ 48 w 1685"/>
                <a:gd name="T75" fmla="*/ 807 h 1853"/>
                <a:gd name="T76" fmla="*/ 5 w 1685"/>
                <a:gd name="T77" fmla="*/ 646 h 1853"/>
                <a:gd name="T78" fmla="*/ 8 w 1685"/>
                <a:gd name="T79" fmla="*/ 481 h 1853"/>
                <a:gd name="T80" fmla="*/ 58 w 1685"/>
                <a:gd name="T81" fmla="*/ 322 h 1853"/>
                <a:gd name="T82" fmla="*/ 154 w 1685"/>
                <a:gd name="T83" fmla="*/ 182 h 1853"/>
                <a:gd name="T84" fmla="*/ 290 w 1685"/>
                <a:gd name="T85" fmla="*/ 74 h 1853"/>
                <a:gd name="T86" fmla="*/ 447 w 1685"/>
                <a:gd name="T87" fmla="*/ 14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5" h="1853">
                  <a:moveTo>
                    <a:pt x="554" y="154"/>
                  </a:moveTo>
                  <a:lnTo>
                    <a:pt x="508" y="157"/>
                  </a:lnTo>
                  <a:lnTo>
                    <a:pt x="463" y="167"/>
                  </a:lnTo>
                  <a:lnTo>
                    <a:pt x="418" y="181"/>
                  </a:lnTo>
                  <a:lnTo>
                    <a:pt x="375" y="202"/>
                  </a:lnTo>
                  <a:lnTo>
                    <a:pt x="334" y="227"/>
                  </a:lnTo>
                  <a:lnTo>
                    <a:pt x="296" y="257"/>
                  </a:lnTo>
                  <a:lnTo>
                    <a:pt x="260" y="291"/>
                  </a:lnTo>
                  <a:lnTo>
                    <a:pt x="231" y="329"/>
                  </a:lnTo>
                  <a:lnTo>
                    <a:pt x="205" y="369"/>
                  </a:lnTo>
                  <a:lnTo>
                    <a:pt x="184" y="411"/>
                  </a:lnTo>
                  <a:lnTo>
                    <a:pt x="170" y="455"/>
                  </a:lnTo>
                  <a:lnTo>
                    <a:pt x="158" y="500"/>
                  </a:lnTo>
                  <a:lnTo>
                    <a:pt x="153" y="546"/>
                  </a:lnTo>
                  <a:lnTo>
                    <a:pt x="153" y="592"/>
                  </a:lnTo>
                  <a:lnTo>
                    <a:pt x="157" y="639"/>
                  </a:lnTo>
                  <a:lnTo>
                    <a:pt x="166" y="685"/>
                  </a:lnTo>
                  <a:lnTo>
                    <a:pt x="181" y="729"/>
                  </a:lnTo>
                  <a:lnTo>
                    <a:pt x="200" y="773"/>
                  </a:lnTo>
                  <a:lnTo>
                    <a:pt x="225" y="814"/>
                  </a:lnTo>
                  <a:lnTo>
                    <a:pt x="255" y="853"/>
                  </a:lnTo>
                  <a:lnTo>
                    <a:pt x="289" y="888"/>
                  </a:lnTo>
                  <a:lnTo>
                    <a:pt x="326" y="918"/>
                  </a:lnTo>
                  <a:lnTo>
                    <a:pt x="366" y="943"/>
                  </a:lnTo>
                  <a:lnTo>
                    <a:pt x="408" y="964"/>
                  </a:lnTo>
                  <a:lnTo>
                    <a:pt x="451" y="980"/>
                  </a:lnTo>
                  <a:lnTo>
                    <a:pt x="497" y="990"/>
                  </a:lnTo>
                  <a:lnTo>
                    <a:pt x="542" y="996"/>
                  </a:lnTo>
                  <a:lnTo>
                    <a:pt x="589" y="997"/>
                  </a:lnTo>
                  <a:lnTo>
                    <a:pt x="634" y="992"/>
                  </a:lnTo>
                  <a:lnTo>
                    <a:pt x="680" y="983"/>
                  </a:lnTo>
                  <a:lnTo>
                    <a:pt x="724" y="968"/>
                  </a:lnTo>
                  <a:lnTo>
                    <a:pt x="767" y="949"/>
                  </a:lnTo>
                  <a:lnTo>
                    <a:pt x="808" y="924"/>
                  </a:lnTo>
                  <a:lnTo>
                    <a:pt x="847" y="894"/>
                  </a:lnTo>
                  <a:lnTo>
                    <a:pt x="882" y="860"/>
                  </a:lnTo>
                  <a:lnTo>
                    <a:pt x="912" y="822"/>
                  </a:lnTo>
                  <a:lnTo>
                    <a:pt x="937" y="782"/>
                  </a:lnTo>
                  <a:lnTo>
                    <a:pt x="957" y="740"/>
                  </a:lnTo>
                  <a:lnTo>
                    <a:pt x="973" y="695"/>
                  </a:lnTo>
                  <a:lnTo>
                    <a:pt x="984" y="650"/>
                  </a:lnTo>
                  <a:lnTo>
                    <a:pt x="990" y="605"/>
                  </a:lnTo>
                  <a:lnTo>
                    <a:pt x="990" y="558"/>
                  </a:lnTo>
                  <a:lnTo>
                    <a:pt x="985" y="512"/>
                  </a:lnTo>
                  <a:lnTo>
                    <a:pt x="976" y="466"/>
                  </a:lnTo>
                  <a:lnTo>
                    <a:pt x="962" y="422"/>
                  </a:lnTo>
                  <a:lnTo>
                    <a:pt x="942" y="378"/>
                  </a:lnTo>
                  <a:lnTo>
                    <a:pt x="917" y="337"/>
                  </a:lnTo>
                  <a:lnTo>
                    <a:pt x="888" y="298"/>
                  </a:lnTo>
                  <a:lnTo>
                    <a:pt x="854" y="262"/>
                  </a:lnTo>
                  <a:lnTo>
                    <a:pt x="816" y="232"/>
                  </a:lnTo>
                  <a:lnTo>
                    <a:pt x="776" y="206"/>
                  </a:lnTo>
                  <a:lnTo>
                    <a:pt x="734" y="186"/>
                  </a:lnTo>
                  <a:lnTo>
                    <a:pt x="691" y="170"/>
                  </a:lnTo>
                  <a:lnTo>
                    <a:pt x="646" y="159"/>
                  </a:lnTo>
                  <a:lnTo>
                    <a:pt x="600" y="154"/>
                  </a:lnTo>
                  <a:lnTo>
                    <a:pt x="554" y="154"/>
                  </a:lnTo>
                  <a:close/>
                  <a:moveTo>
                    <a:pt x="556" y="0"/>
                  </a:moveTo>
                  <a:lnTo>
                    <a:pt x="610" y="2"/>
                  </a:lnTo>
                  <a:lnTo>
                    <a:pt x="665" y="8"/>
                  </a:lnTo>
                  <a:lnTo>
                    <a:pt x="718" y="20"/>
                  </a:lnTo>
                  <a:lnTo>
                    <a:pt x="771" y="37"/>
                  </a:lnTo>
                  <a:lnTo>
                    <a:pt x="822" y="59"/>
                  </a:lnTo>
                  <a:lnTo>
                    <a:pt x="871" y="85"/>
                  </a:lnTo>
                  <a:lnTo>
                    <a:pt x="917" y="118"/>
                  </a:lnTo>
                  <a:lnTo>
                    <a:pt x="962" y="155"/>
                  </a:lnTo>
                  <a:lnTo>
                    <a:pt x="1001" y="197"/>
                  </a:lnTo>
                  <a:lnTo>
                    <a:pt x="1038" y="243"/>
                  </a:lnTo>
                  <a:lnTo>
                    <a:pt x="1067" y="290"/>
                  </a:lnTo>
                  <a:lnTo>
                    <a:pt x="1092" y="340"/>
                  </a:lnTo>
                  <a:lnTo>
                    <a:pt x="1113" y="392"/>
                  </a:lnTo>
                  <a:lnTo>
                    <a:pt x="1128" y="444"/>
                  </a:lnTo>
                  <a:lnTo>
                    <a:pt x="1137" y="497"/>
                  </a:lnTo>
                  <a:lnTo>
                    <a:pt x="1141" y="551"/>
                  </a:lnTo>
                  <a:lnTo>
                    <a:pt x="1141" y="606"/>
                  </a:lnTo>
                  <a:lnTo>
                    <a:pt x="1135" y="660"/>
                  </a:lnTo>
                  <a:lnTo>
                    <a:pt x="1125" y="712"/>
                  </a:lnTo>
                  <a:lnTo>
                    <a:pt x="1109" y="765"/>
                  </a:lnTo>
                  <a:lnTo>
                    <a:pt x="1090" y="815"/>
                  </a:lnTo>
                  <a:lnTo>
                    <a:pt x="1065" y="864"/>
                  </a:lnTo>
                  <a:lnTo>
                    <a:pt x="1034" y="910"/>
                  </a:lnTo>
                  <a:lnTo>
                    <a:pt x="1000" y="955"/>
                  </a:lnTo>
                  <a:lnTo>
                    <a:pt x="1667" y="1726"/>
                  </a:lnTo>
                  <a:lnTo>
                    <a:pt x="1679" y="1743"/>
                  </a:lnTo>
                  <a:lnTo>
                    <a:pt x="1684" y="1763"/>
                  </a:lnTo>
                  <a:lnTo>
                    <a:pt x="1685" y="1782"/>
                  </a:lnTo>
                  <a:lnTo>
                    <a:pt x="1682" y="1800"/>
                  </a:lnTo>
                  <a:lnTo>
                    <a:pt x="1674" y="1819"/>
                  </a:lnTo>
                  <a:lnTo>
                    <a:pt x="1660" y="1833"/>
                  </a:lnTo>
                  <a:lnTo>
                    <a:pt x="1643" y="1845"/>
                  </a:lnTo>
                  <a:lnTo>
                    <a:pt x="1624" y="1852"/>
                  </a:lnTo>
                  <a:lnTo>
                    <a:pt x="1605" y="1853"/>
                  </a:lnTo>
                  <a:lnTo>
                    <a:pt x="1587" y="1848"/>
                  </a:lnTo>
                  <a:lnTo>
                    <a:pt x="1568" y="1840"/>
                  </a:lnTo>
                  <a:lnTo>
                    <a:pt x="1554" y="1827"/>
                  </a:lnTo>
                  <a:lnTo>
                    <a:pt x="885" y="1054"/>
                  </a:lnTo>
                  <a:lnTo>
                    <a:pt x="838" y="1083"/>
                  </a:lnTo>
                  <a:lnTo>
                    <a:pt x="788" y="1107"/>
                  </a:lnTo>
                  <a:lnTo>
                    <a:pt x="735" y="1125"/>
                  </a:lnTo>
                  <a:lnTo>
                    <a:pt x="683" y="1139"/>
                  </a:lnTo>
                  <a:lnTo>
                    <a:pt x="630" y="1147"/>
                  </a:lnTo>
                  <a:lnTo>
                    <a:pt x="576" y="1149"/>
                  </a:lnTo>
                  <a:lnTo>
                    <a:pt x="523" y="1148"/>
                  </a:lnTo>
                  <a:lnTo>
                    <a:pt x="470" y="1140"/>
                  </a:lnTo>
                  <a:lnTo>
                    <a:pt x="417" y="1129"/>
                  </a:lnTo>
                  <a:lnTo>
                    <a:pt x="366" y="1111"/>
                  </a:lnTo>
                  <a:lnTo>
                    <a:pt x="316" y="1090"/>
                  </a:lnTo>
                  <a:lnTo>
                    <a:pt x="268" y="1062"/>
                  </a:lnTo>
                  <a:lnTo>
                    <a:pt x="223" y="1031"/>
                  </a:lnTo>
                  <a:lnTo>
                    <a:pt x="180" y="995"/>
                  </a:lnTo>
                  <a:lnTo>
                    <a:pt x="140" y="952"/>
                  </a:lnTo>
                  <a:lnTo>
                    <a:pt x="105" y="907"/>
                  </a:lnTo>
                  <a:lnTo>
                    <a:pt x="74" y="857"/>
                  </a:lnTo>
                  <a:lnTo>
                    <a:pt x="48" y="807"/>
                  </a:lnTo>
                  <a:lnTo>
                    <a:pt x="29" y="754"/>
                  </a:lnTo>
                  <a:lnTo>
                    <a:pt x="14" y="701"/>
                  </a:lnTo>
                  <a:lnTo>
                    <a:pt x="5" y="646"/>
                  </a:lnTo>
                  <a:lnTo>
                    <a:pt x="0" y="591"/>
                  </a:lnTo>
                  <a:lnTo>
                    <a:pt x="1" y="536"/>
                  </a:lnTo>
                  <a:lnTo>
                    <a:pt x="8" y="481"/>
                  </a:lnTo>
                  <a:lnTo>
                    <a:pt x="20" y="427"/>
                  </a:lnTo>
                  <a:lnTo>
                    <a:pt x="37" y="373"/>
                  </a:lnTo>
                  <a:lnTo>
                    <a:pt x="58" y="322"/>
                  </a:lnTo>
                  <a:lnTo>
                    <a:pt x="85" y="273"/>
                  </a:lnTo>
                  <a:lnTo>
                    <a:pt x="117" y="226"/>
                  </a:lnTo>
                  <a:lnTo>
                    <a:pt x="154" y="182"/>
                  </a:lnTo>
                  <a:lnTo>
                    <a:pt x="196" y="141"/>
                  </a:lnTo>
                  <a:lnTo>
                    <a:pt x="242" y="105"/>
                  </a:lnTo>
                  <a:lnTo>
                    <a:pt x="290" y="74"/>
                  </a:lnTo>
                  <a:lnTo>
                    <a:pt x="341" y="48"/>
                  </a:lnTo>
                  <a:lnTo>
                    <a:pt x="393" y="29"/>
                  </a:lnTo>
                  <a:lnTo>
                    <a:pt x="447" y="14"/>
                  </a:lnTo>
                  <a:lnTo>
                    <a:pt x="500" y="5"/>
                  </a:lnTo>
                  <a:lnTo>
                    <a:pt x="5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17157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712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  <p15:guide id="6" pos="748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33040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132978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833C5-71AC-48E2-821A-35B48D24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8C948-D230-4AAD-9040-40D237A30F6C}"/>
              </a:ext>
            </a:extLst>
          </p:cNvPr>
          <p:cNvSpPr txBox="1">
            <a:spLocks/>
          </p:cNvSpPr>
          <p:nvPr userDrawn="1"/>
        </p:nvSpPr>
        <p:spPr>
          <a:xfrm>
            <a:off x="84300" y="6527800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54970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743200"/>
            <a:ext cx="12192000" cy="411480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E063EDAE-3C20-4872-A920-DDD64F0309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0" y="3869262"/>
            <a:ext cx="3596640" cy="814926"/>
          </a:xfrm>
        </p:spPr>
        <p:txBody>
          <a:bodyPr>
            <a:noAutofit/>
          </a:bodyPr>
          <a:lstStyle>
            <a:lvl1pPr algn="ctr">
              <a:defRPr sz="46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361022"/>
            <a:ext cx="2987040" cy="2112180"/>
          </a:xfrm>
          <a:prstGeom prst="rect">
            <a:avLst/>
          </a:prstGeom>
        </p:spPr>
      </p:pic>
      <p:sp>
        <p:nvSpPr>
          <p:cNvPr id="92" name="Oval 91"/>
          <p:cNvSpPr/>
          <p:nvPr userDrawn="1"/>
        </p:nvSpPr>
        <p:spPr>
          <a:xfrm>
            <a:off x="369220" y="6091132"/>
            <a:ext cx="571116" cy="5711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3" name="Freeform 31">
            <a:hlinkClick r:id="rId3"/>
          </p:cNvPr>
          <p:cNvSpPr>
            <a:spLocks noEditPoints="1"/>
          </p:cNvSpPr>
          <p:nvPr userDrawn="1"/>
        </p:nvSpPr>
        <p:spPr bwMode="auto">
          <a:xfrm>
            <a:off x="476096" y="6197993"/>
            <a:ext cx="357364" cy="357361"/>
          </a:xfrm>
          <a:custGeom>
            <a:avLst/>
            <a:gdLst/>
            <a:ahLst/>
            <a:cxnLst>
              <a:cxn ang="0">
                <a:pos x="365" y="125"/>
              </a:cxn>
              <a:cxn ang="0">
                <a:pos x="319" y="138"/>
              </a:cxn>
              <a:cxn ang="0">
                <a:pos x="290" y="169"/>
              </a:cxn>
              <a:cxn ang="0">
                <a:pos x="280" y="219"/>
              </a:cxn>
              <a:cxn ang="0">
                <a:pos x="276" y="257"/>
              </a:cxn>
              <a:cxn ang="0">
                <a:pos x="241" y="258"/>
              </a:cxn>
              <a:cxn ang="0">
                <a:pos x="268" y="325"/>
              </a:cxn>
              <a:cxn ang="0">
                <a:pos x="282" y="330"/>
              </a:cxn>
              <a:cxn ang="0">
                <a:pos x="283" y="534"/>
              </a:cxn>
              <a:cxn ang="0">
                <a:pos x="339" y="536"/>
              </a:cxn>
              <a:cxn ang="0">
                <a:pos x="368" y="529"/>
              </a:cxn>
              <a:cxn ang="0">
                <a:pos x="422" y="325"/>
              </a:cxn>
              <a:cxn ang="0">
                <a:pos x="426" y="294"/>
              </a:cxn>
              <a:cxn ang="0">
                <a:pos x="427" y="258"/>
              </a:cxn>
              <a:cxn ang="0">
                <a:pos x="394" y="260"/>
              </a:cxn>
              <a:cxn ang="0">
                <a:pos x="373" y="258"/>
              </a:cxn>
              <a:cxn ang="0">
                <a:pos x="368" y="212"/>
              </a:cxn>
              <a:cxn ang="0">
                <a:pos x="373" y="193"/>
              </a:cxn>
              <a:cxn ang="0">
                <a:pos x="427" y="126"/>
              </a:cxn>
              <a:cxn ang="0">
                <a:pos x="319" y="0"/>
              </a:cxn>
              <a:cxn ang="0">
                <a:pos x="420" y="10"/>
              </a:cxn>
              <a:cxn ang="0">
                <a:pos x="506" y="42"/>
              </a:cxn>
              <a:cxn ang="0">
                <a:pos x="572" y="90"/>
              </a:cxn>
              <a:cxn ang="0">
                <a:pos x="620" y="153"/>
              </a:cxn>
              <a:cxn ang="0">
                <a:pos x="651" y="226"/>
              </a:cxn>
              <a:cxn ang="0">
                <a:pos x="663" y="305"/>
              </a:cxn>
              <a:cxn ang="0">
                <a:pos x="659" y="385"/>
              </a:cxn>
              <a:cxn ang="0">
                <a:pos x="638" y="462"/>
              </a:cxn>
              <a:cxn ang="0">
                <a:pos x="601" y="533"/>
              </a:cxn>
              <a:cxn ang="0">
                <a:pos x="547" y="593"/>
              </a:cxn>
              <a:cxn ang="0">
                <a:pos x="477" y="636"/>
              </a:cxn>
              <a:cxn ang="0">
                <a:pos x="391" y="661"/>
              </a:cxn>
              <a:cxn ang="0">
                <a:pos x="290" y="661"/>
              </a:cxn>
              <a:cxn ang="0">
                <a:pos x="216" y="640"/>
              </a:cxn>
              <a:cxn ang="0">
                <a:pos x="144" y="598"/>
              </a:cxn>
              <a:cxn ang="0">
                <a:pos x="80" y="537"/>
              </a:cxn>
              <a:cxn ang="0">
                <a:pos x="30" y="461"/>
              </a:cxn>
              <a:cxn ang="0">
                <a:pos x="3" y="373"/>
              </a:cxn>
              <a:cxn ang="0">
                <a:pos x="3" y="276"/>
              </a:cxn>
              <a:cxn ang="0">
                <a:pos x="37" y="175"/>
              </a:cxn>
              <a:cxn ang="0">
                <a:pos x="73" y="121"/>
              </a:cxn>
              <a:cxn ang="0">
                <a:pos x="125" y="71"/>
              </a:cxn>
              <a:cxn ang="0">
                <a:pos x="191" y="31"/>
              </a:cxn>
              <a:cxn ang="0">
                <a:pos x="273" y="6"/>
              </a:cxn>
            </a:cxnLst>
            <a:rect l="0" t="0" r="r" b="b"/>
            <a:pathLst>
              <a:path w="663" h="663">
                <a:moveTo>
                  <a:pt x="394" y="124"/>
                </a:moveTo>
                <a:lnTo>
                  <a:pt x="365" y="125"/>
                </a:lnTo>
                <a:lnTo>
                  <a:pt x="340" y="129"/>
                </a:lnTo>
                <a:lnTo>
                  <a:pt x="319" y="138"/>
                </a:lnTo>
                <a:lnTo>
                  <a:pt x="302" y="151"/>
                </a:lnTo>
                <a:lnTo>
                  <a:pt x="290" y="169"/>
                </a:lnTo>
                <a:lnTo>
                  <a:pt x="283" y="192"/>
                </a:lnTo>
                <a:lnTo>
                  <a:pt x="280" y="219"/>
                </a:lnTo>
                <a:lnTo>
                  <a:pt x="283" y="253"/>
                </a:lnTo>
                <a:lnTo>
                  <a:pt x="276" y="257"/>
                </a:lnTo>
                <a:lnTo>
                  <a:pt x="266" y="258"/>
                </a:lnTo>
                <a:lnTo>
                  <a:pt x="241" y="258"/>
                </a:lnTo>
                <a:lnTo>
                  <a:pt x="241" y="325"/>
                </a:lnTo>
                <a:lnTo>
                  <a:pt x="268" y="325"/>
                </a:lnTo>
                <a:lnTo>
                  <a:pt x="276" y="326"/>
                </a:lnTo>
                <a:lnTo>
                  <a:pt x="282" y="330"/>
                </a:lnTo>
                <a:lnTo>
                  <a:pt x="283" y="337"/>
                </a:lnTo>
                <a:lnTo>
                  <a:pt x="283" y="534"/>
                </a:lnTo>
                <a:lnTo>
                  <a:pt x="319" y="534"/>
                </a:lnTo>
                <a:lnTo>
                  <a:pt x="339" y="536"/>
                </a:lnTo>
                <a:lnTo>
                  <a:pt x="355" y="534"/>
                </a:lnTo>
                <a:lnTo>
                  <a:pt x="368" y="529"/>
                </a:lnTo>
                <a:lnTo>
                  <a:pt x="368" y="325"/>
                </a:lnTo>
                <a:lnTo>
                  <a:pt x="422" y="325"/>
                </a:lnTo>
                <a:lnTo>
                  <a:pt x="425" y="310"/>
                </a:lnTo>
                <a:lnTo>
                  <a:pt x="426" y="294"/>
                </a:lnTo>
                <a:lnTo>
                  <a:pt x="427" y="278"/>
                </a:lnTo>
                <a:lnTo>
                  <a:pt x="427" y="258"/>
                </a:lnTo>
                <a:lnTo>
                  <a:pt x="405" y="258"/>
                </a:lnTo>
                <a:lnTo>
                  <a:pt x="394" y="260"/>
                </a:lnTo>
                <a:lnTo>
                  <a:pt x="383" y="260"/>
                </a:lnTo>
                <a:lnTo>
                  <a:pt x="373" y="258"/>
                </a:lnTo>
                <a:lnTo>
                  <a:pt x="368" y="253"/>
                </a:lnTo>
                <a:lnTo>
                  <a:pt x="368" y="212"/>
                </a:lnTo>
                <a:lnTo>
                  <a:pt x="369" y="201"/>
                </a:lnTo>
                <a:lnTo>
                  <a:pt x="373" y="193"/>
                </a:lnTo>
                <a:lnTo>
                  <a:pt x="427" y="193"/>
                </a:lnTo>
                <a:lnTo>
                  <a:pt x="427" y="126"/>
                </a:lnTo>
                <a:lnTo>
                  <a:pt x="394" y="124"/>
                </a:lnTo>
                <a:close/>
                <a:moveTo>
                  <a:pt x="319" y="0"/>
                </a:moveTo>
                <a:lnTo>
                  <a:pt x="372" y="2"/>
                </a:lnTo>
                <a:lnTo>
                  <a:pt x="420" y="10"/>
                </a:lnTo>
                <a:lnTo>
                  <a:pt x="465" y="24"/>
                </a:lnTo>
                <a:lnTo>
                  <a:pt x="506" y="42"/>
                </a:lnTo>
                <a:lnTo>
                  <a:pt x="541" y="65"/>
                </a:lnTo>
                <a:lnTo>
                  <a:pt x="572" y="90"/>
                </a:lnTo>
                <a:lnTo>
                  <a:pt x="598" y="121"/>
                </a:lnTo>
                <a:lnTo>
                  <a:pt x="620" y="153"/>
                </a:lnTo>
                <a:lnTo>
                  <a:pt x="638" y="189"/>
                </a:lnTo>
                <a:lnTo>
                  <a:pt x="651" y="226"/>
                </a:lnTo>
                <a:lnTo>
                  <a:pt x="659" y="265"/>
                </a:lnTo>
                <a:lnTo>
                  <a:pt x="663" y="305"/>
                </a:lnTo>
                <a:lnTo>
                  <a:pt x="663" y="346"/>
                </a:lnTo>
                <a:lnTo>
                  <a:pt x="659" y="385"/>
                </a:lnTo>
                <a:lnTo>
                  <a:pt x="651" y="425"/>
                </a:lnTo>
                <a:lnTo>
                  <a:pt x="638" y="462"/>
                </a:lnTo>
                <a:lnTo>
                  <a:pt x="622" y="498"/>
                </a:lnTo>
                <a:lnTo>
                  <a:pt x="601" y="533"/>
                </a:lnTo>
                <a:lnTo>
                  <a:pt x="576" y="564"/>
                </a:lnTo>
                <a:lnTo>
                  <a:pt x="547" y="593"/>
                </a:lnTo>
                <a:lnTo>
                  <a:pt x="513" y="616"/>
                </a:lnTo>
                <a:lnTo>
                  <a:pt x="477" y="636"/>
                </a:lnTo>
                <a:lnTo>
                  <a:pt x="436" y="651"/>
                </a:lnTo>
                <a:lnTo>
                  <a:pt x="391" y="661"/>
                </a:lnTo>
                <a:lnTo>
                  <a:pt x="343" y="663"/>
                </a:lnTo>
                <a:lnTo>
                  <a:pt x="290" y="661"/>
                </a:lnTo>
                <a:lnTo>
                  <a:pt x="254" y="654"/>
                </a:lnTo>
                <a:lnTo>
                  <a:pt x="216" y="640"/>
                </a:lnTo>
                <a:lnTo>
                  <a:pt x="179" y="622"/>
                </a:lnTo>
                <a:lnTo>
                  <a:pt x="144" y="598"/>
                </a:lnTo>
                <a:lnTo>
                  <a:pt x="111" y="570"/>
                </a:lnTo>
                <a:lnTo>
                  <a:pt x="80" y="537"/>
                </a:lnTo>
                <a:lnTo>
                  <a:pt x="53" y="501"/>
                </a:lnTo>
                <a:lnTo>
                  <a:pt x="30" y="461"/>
                </a:lnTo>
                <a:lnTo>
                  <a:pt x="14" y="419"/>
                </a:lnTo>
                <a:lnTo>
                  <a:pt x="3" y="373"/>
                </a:lnTo>
                <a:lnTo>
                  <a:pt x="0" y="326"/>
                </a:lnTo>
                <a:lnTo>
                  <a:pt x="3" y="276"/>
                </a:lnTo>
                <a:lnTo>
                  <a:pt x="15" y="226"/>
                </a:lnTo>
                <a:lnTo>
                  <a:pt x="37" y="175"/>
                </a:lnTo>
                <a:lnTo>
                  <a:pt x="54" y="147"/>
                </a:lnTo>
                <a:lnTo>
                  <a:pt x="73" y="121"/>
                </a:lnTo>
                <a:lnTo>
                  <a:pt x="97" y="95"/>
                </a:lnTo>
                <a:lnTo>
                  <a:pt x="125" y="71"/>
                </a:lnTo>
                <a:lnTo>
                  <a:pt x="157" y="49"/>
                </a:lnTo>
                <a:lnTo>
                  <a:pt x="191" y="31"/>
                </a:lnTo>
                <a:lnTo>
                  <a:pt x="230" y="15"/>
                </a:lnTo>
                <a:lnTo>
                  <a:pt x="273" y="6"/>
                </a:lnTo>
                <a:lnTo>
                  <a:pt x="319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0" name="Oval 89"/>
          <p:cNvSpPr/>
          <p:nvPr userDrawn="1"/>
        </p:nvSpPr>
        <p:spPr>
          <a:xfrm>
            <a:off x="1106492" y="6091131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1" name="Freeform 48">
            <a:hlinkClick r:id="rId4"/>
          </p:cNvPr>
          <p:cNvSpPr>
            <a:spLocks/>
          </p:cNvSpPr>
          <p:nvPr userDrawn="1"/>
        </p:nvSpPr>
        <p:spPr bwMode="auto">
          <a:xfrm>
            <a:off x="1191612" y="6238608"/>
            <a:ext cx="400889" cy="276166"/>
          </a:xfrm>
          <a:custGeom>
            <a:avLst/>
            <a:gdLst>
              <a:gd name="T0" fmla="*/ 652 w 720"/>
              <a:gd name="T1" fmla="*/ 218 h 496"/>
              <a:gd name="T2" fmla="*/ 688 w 720"/>
              <a:gd name="T3" fmla="*/ 206 h 496"/>
              <a:gd name="T4" fmla="*/ 712 w 720"/>
              <a:gd name="T5" fmla="*/ 182 h 496"/>
              <a:gd name="T6" fmla="*/ 700 w 720"/>
              <a:gd name="T7" fmla="*/ 180 h 496"/>
              <a:gd name="T8" fmla="*/ 642 w 720"/>
              <a:gd name="T9" fmla="*/ 186 h 496"/>
              <a:gd name="T10" fmla="*/ 628 w 720"/>
              <a:gd name="T11" fmla="*/ 166 h 496"/>
              <a:gd name="T12" fmla="*/ 606 w 720"/>
              <a:gd name="T13" fmla="*/ 118 h 496"/>
              <a:gd name="T14" fmla="*/ 548 w 720"/>
              <a:gd name="T15" fmla="*/ 64 h 496"/>
              <a:gd name="T16" fmla="*/ 500 w 720"/>
              <a:gd name="T17" fmla="*/ 48 h 496"/>
              <a:gd name="T18" fmla="*/ 476 w 720"/>
              <a:gd name="T19" fmla="*/ 48 h 496"/>
              <a:gd name="T20" fmla="*/ 504 w 720"/>
              <a:gd name="T21" fmla="*/ 38 h 496"/>
              <a:gd name="T22" fmla="*/ 534 w 720"/>
              <a:gd name="T23" fmla="*/ 26 h 496"/>
              <a:gd name="T24" fmla="*/ 536 w 720"/>
              <a:gd name="T25" fmla="*/ 16 h 496"/>
              <a:gd name="T26" fmla="*/ 524 w 720"/>
              <a:gd name="T27" fmla="*/ 12 h 496"/>
              <a:gd name="T28" fmla="*/ 466 w 720"/>
              <a:gd name="T29" fmla="*/ 30 h 496"/>
              <a:gd name="T30" fmla="*/ 490 w 720"/>
              <a:gd name="T31" fmla="*/ 18 h 496"/>
              <a:gd name="T32" fmla="*/ 504 w 720"/>
              <a:gd name="T33" fmla="*/ 0 h 496"/>
              <a:gd name="T34" fmla="*/ 474 w 720"/>
              <a:gd name="T35" fmla="*/ 10 h 496"/>
              <a:gd name="T36" fmla="*/ 448 w 720"/>
              <a:gd name="T37" fmla="*/ 26 h 496"/>
              <a:gd name="T38" fmla="*/ 460 w 720"/>
              <a:gd name="T39" fmla="*/ 6 h 496"/>
              <a:gd name="T40" fmla="*/ 406 w 720"/>
              <a:gd name="T41" fmla="*/ 58 h 496"/>
              <a:gd name="T42" fmla="*/ 368 w 720"/>
              <a:gd name="T43" fmla="*/ 128 h 496"/>
              <a:gd name="T44" fmla="*/ 318 w 720"/>
              <a:gd name="T45" fmla="*/ 154 h 496"/>
              <a:gd name="T46" fmla="*/ 292 w 720"/>
              <a:gd name="T47" fmla="*/ 136 h 496"/>
              <a:gd name="T48" fmla="*/ 166 w 720"/>
              <a:gd name="T49" fmla="*/ 76 h 496"/>
              <a:gd name="T50" fmla="*/ 108 w 720"/>
              <a:gd name="T51" fmla="*/ 66 h 496"/>
              <a:gd name="T52" fmla="*/ 120 w 720"/>
              <a:gd name="T53" fmla="*/ 100 h 496"/>
              <a:gd name="T54" fmla="*/ 152 w 720"/>
              <a:gd name="T55" fmla="*/ 134 h 496"/>
              <a:gd name="T56" fmla="*/ 160 w 720"/>
              <a:gd name="T57" fmla="*/ 144 h 496"/>
              <a:gd name="T58" fmla="*/ 124 w 720"/>
              <a:gd name="T59" fmla="*/ 150 h 496"/>
              <a:gd name="T60" fmla="*/ 138 w 720"/>
              <a:gd name="T61" fmla="*/ 184 h 496"/>
              <a:gd name="T62" fmla="*/ 170 w 720"/>
              <a:gd name="T63" fmla="*/ 210 h 496"/>
              <a:gd name="T64" fmla="*/ 206 w 720"/>
              <a:gd name="T65" fmla="*/ 222 h 496"/>
              <a:gd name="T66" fmla="*/ 166 w 720"/>
              <a:gd name="T67" fmla="*/ 234 h 496"/>
              <a:gd name="T68" fmla="*/ 160 w 720"/>
              <a:gd name="T69" fmla="*/ 250 h 496"/>
              <a:gd name="T70" fmla="*/ 186 w 720"/>
              <a:gd name="T71" fmla="*/ 274 h 496"/>
              <a:gd name="T72" fmla="*/ 226 w 720"/>
              <a:gd name="T73" fmla="*/ 286 h 496"/>
              <a:gd name="T74" fmla="*/ 236 w 720"/>
              <a:gd name="T75" fmla="*/ 290 h 496"/>
              <a:gd name="T76" fmla="*/ 218 w 720"/>
              <a:gd name="T77" fmla="*/ 306 h 496"/>
              <a:gd name="T78" fmla="*/ 216 w 720"/>
              <a:gd name="T79" fmla="*/ 322 h 496"/>
              <a:gd name="T80" fmla="*/ 236 w 720"/>
              <a:gd name="T81" fmla="*/ 342 h 496"/>
              <a:gd name="T82" fmla="*/ 268 w 720"/>
              <a:gd name="T83" fmla="*/ 346 h 496"/>
              <a:gd name="T84" fmla="*/ 220 w 720"/>
              <a:gd name="T85" fmla="*/ 382 h 496"/>
              <a:gd name="T86" fmla="*/ 168 w 720"/>
              <a:gd name="T87" fmla="*/ 400 h 496"/>
              <a:gd name="T88" fmla="*/ 112 w 720"/>
              <a:gd name="T89" fmla="*/ 404 h 496"/>
              <a:gd name="T90" fmla="*/ 60 w 720"/>
              <a:gd name="T91" fmla="*/ 392 h 496"/>
              <a:gd name="T92" fmla="*/ 14 w 720"/>
              <a:gd name="T93" fmla="*/ 364 h 496"/>
              <a:gd name="T94" fmla="*/ 18 w 720"/>
              <a:gd name="T95" fmla="*/ 376 h 496"/>
              <a:gd name="T96" fmla="*/ 76 w 720"/>
              <a:gd name="T97" fmla="*/ 430 h 496"/>
              <a:gd name="T98" fmla="*/ 144 w 720"/>
              <a:gd name="T99" fmla="*/ 468 h 496"/>
              <a:gd name="T100" fmla="*/ 216 w 720"/>
              <a:gd name="T101" fmla="*/ 490 h 496"/>
              <a:gd name="T102" fmla="*/ 290 w 720"/>
              <a:gd name="T103" fmla="*/ 496 h 496"/>
              <a:gd name="T104" fmla="*/ 364 w 720"/>
              <a:gd name="T105" fmla="*/ 490 h 496"/>
              <a:gd name="T106" fmla="*/ 434 w 720"/>
              <a:gd name="T107" fmla="*/ 470 h 496"/>
              <a:gd name="T108" fmla="*/ 498 w 720"/>
              <a:gd name="T109" fmla="*/ 438 h 496"/>
              <a:gd name="T110" fmla="*/ 554 w 720"/>
              <a:gd name="T111" fmla="*/ 396 h 496"/>
              <a:gd name="T112" fmla="*/ 598 w 720"/>
              <a:gd name="T113" fmla="*/ 344 h 496"/>
              <a:gd name="T114" fmla="*/ 628 w 720"/>
              <a:gd name="T115" fmla="*/ 284 h 496"/>
              <a:gd name="T116" fmla="*/ 650 w 720"/>
              <a:gd name="T117" fmla="*/ 260 h 496"/>
              <a:gd name="T118" fmla="*/ 688 w 720"/>
              <a:gd name="T119" fmla="*/ 252 h 496"/>
              <a:gd name="T120" fmla="*/ 720 w 720"/>
              <a:gd name="T121" fmla="*/ 228 h 496"/>
              <a:gd name="T122" fmla="*/ 678 w 720"/>
              <a:gd name="T123" fmla="*/ 230 h 496"/>
              <a:gd name="T124" fmla="*/ 638 w 720"/>
              <a:gd name="T125" fmla="*/ 22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20" h="496">
                <a:moveTo>
                  <a:pt x="638" y="220"/>
                </a:moveTo>
                <a:lnTo>
                  <a:pt x="638" y="220"/>
                </a:lnTo>
                <a:lnTo>
                  <a:pt x="652" y="218"/>
                </a:lnTo>
                <a:lnTo>
                  <a:pt x="666" y="216"/>
                </a:lnTo>
                <a:lnTo>
                  <a:pt x="678" y="210"/>
                </a:lnTo>
                <a:lnTo>
                  <a:pt x="688" y="206"/>
                </a:lnTo>
                <a:lnTo>
                  <a:pt x="698" y="198"/>
                </a:lnTo>
                <a:lnTo>
                  <a:pt x="706" y="192"/>
                </a:lnTo>
                <a:lnTo>
                  <a:pt x="712" y="182"/>
                </a:lnTo>
                <a:lnTo>
                  <a:pt x="716" y="174"/>
                </a:lnTo>
                <a:lnTo>
                  <a:pt x="716" y="174"/>
                </a:lnTo>
                <a:lnTo>
                  <a:pt x="700" y="180"/>
                </a:lnTo>
                <a:lnTo>
                  <a:pt x="678" y="186"/>
                </a:lnTo>
                <a:lnTo>
                  <a:pt x="654" y="186"/>
                </a:lnTo>
                <a:lnTo>
                  <a:pt x="642" y="186"/>
                </a:lnTo>
                <a:lnTo>
                  <a:pt x="632" y="184"/>
                </a:lnTo>
                <a:lnTo>
                  <a:pt x="632" y="184"/>
                </a:lnTo>
                <a:lnTo>
                  <a:pt x="628" y="166"/>
                </a:lnTo>
                <a:lnTo>
                  <a:pt x="628" y="166"/>
                </a:lnTo>
                <a:lnTo>
                  <a:pt x="618" y="142"/>
                </a:lnTo>
                <a:lnTo>
                  <a:pt x="606" y="118"/>
                </a:lnTo>
                <a:lnTo>
                  <a:pt x="590" y="96"/>
                </a:lnTo>
                <a:lnTo>
                  <a:pt x="570" y="78"/>
                </a:lnTo>
                <a:lnTo>
                  <a:pt x="548" y="64"/>
                </a:lnTo>
                <a:lnTo>
                  <a:pt x="526" y="54"/>
                </a:lnTo>
                <a:lnTo>
                  <a:pt x="514" y="50"/>
                </a:lnTo>
                <a:lnTo>
                  <a:pt x="500" y="48"/>
                </a:lnTo>
                <a:lnTo>
                  <a:pt x="488" y="46"/>
                </a:lnTo>
                <a:lnTo>
                  <a:pt x="476" y="48"/>
                </a:lnTo>
                <a:lnTo>
                  <a:pt x="476" y="48"/>
                </a:lnTo>
                <a:lnTo>
                  <a:pt x="492" y="42"/>
                </a:lnTo>
                <a:lnTo>
                  <a:pt x="492" y="42"/>
                </a:lnTo>
                <a:lnTo>
                  <a:pt x="504" y="38"/>
                </a:lnTo>
                <a:lnTo>
                  <a:pt x="520" y="34"/>
                </a:lnTo>
                <a:lnTo>
                  <a:pt x="528" y="30"/>
                </a:lnTo>
                <a:lnTo>
                  <a:pt x="534" y="26"/>
                </a:lnTo>
                <a:lnTo>
                  <a:pt x="538" y="22"/>
                </a:lnTo>
                <a:lnTo>
                  <a:pt x="536" y="16"/>
                </a:lnTo>
                <a:lnTo>
                  <a:pt x="536" y="16"/>
                </a:lnTo>
                <a:lnTo>
                  <a:pt x="536" y="14"/>
                </a:lnTo>
                <a:lnTo>
                  <a:pt x="532" y="12"/>
                </a:lnTo>
                <a:lnTo>
                  <a:pt x="524" y="12"/>
                </a:lnTo>
                <a:lnTo>
                  <a:pt x="514" y="14"/>
                </a:lnTo>
                <a:lnTo>
                  <a:pt x="504" y="16"/>
                </a:lnTo>
                <a:lnTo>
                  <a:pt x="466" y="30"/>
                </a:lnTo>
                <a:lnTo>
                  <a:pt x="466" y="30"/>
                </a:lnTo>
                <a:lnTo>
                  <a:pt x="478" y="24"/>
                </a:lnTo>
                <a:lnTo>
                  <a:pt x="490" y="18"/>
                </a:lnTo>
                <a:lnTo>
                  <a:pt x="500" y="10"/>
                </a:lnTo>
                <a:lnTo>
                  <a:pt x="504" y="6"/>
                </a:lnTo>
                <a:lnTo>
                  <a:pt x="504" y="0"/>
                </a:lnTo>
                <a:lnTo>
                  <a:pt x="504" y="0"/>
                </a:lnTo>
                <a:lnTo>
                  <a:pt x="490" y="4"/>
                </a:lnTo>
                <a:lnTo>
                  <a:pt x="474" y="10"/>
                </a:lnTo>
                <a:lnTo>
                  <a:pt x="462" y="16"/>
                </a:lnTo>
                <a:lnTo>
                  <a:pt x="448" y="26"/>
                </a:lnTo>
                <a:lnTo>
                  <a:pt x="448" y="26"/>
                </a:lnTo>
                <a:lnTo>
                  <a:pt x="456" y="16"/>
                </a:lnTo>
                <a:lnTo>
                  <a:pt x="460" y="6"/>
                </a:lnTo>
                <a:lnTo>
                  <a:pt x="460" y="6"/>
                </a:lnTo>
                <a:lnTo>
                  <a:pt x="440" y="20"/>
                </a:lnTo>
                <a:lnTo>
                  <a:pt x="422" y="38"/>
                </a:lnTo>
                <a:lnTo>
                  <a:pt x="406" y="58"/>
                </a:lnTo>
                <a:lnTo>
                  <a:pt x="392" y="80"/>
                </a:lnTo>
                <a:lnTo>
                  <a:pt x="380" y="104"/>
                </a:lnTo>
                <a:lnTo>
                  <a:pt x="368" y="128"/>
                </a:lnTo>
                <a:lnTo>
                  <a:pt x="346" y="180"/>
                </a:lnTo>
                <a:lnTo>
                  <a:pt x="346" y="180"/>
                </a:lnTo>
                <a:lnTo>
                  <a:pt x="318" y="154"/>
                </a:lnTo>
                <a:lnTo>
                  <a:pt x="304" y="144"/>
                </a:lnTo>
                <a:lnTo>
                  <a:pt x="292" y="136"/>
                </a:lnTo>
                <a:lnTo>
                  <a:pt x="292" y="136"/>
                </a:lnTo>
                <a:lnTo>
                  <a:pt x="256" y="116"/>
                </a:lnTo>
                <a:lnTo>
                  <a:pt x="214" y="98"/>
                </a:lnTo>
                <a:lnTo>
                  <a:pt x="166" y="76"/>
                </a:lnTo>
                <a:lnTo>
                  <a:pt x="108" y="54"/>
                </a:lnTo>
                <a:lnTo>
                  <a:pt x="108" y="54"/>
                </a:lnTo>
                <a:lnTo>
                  <a:pt x="108" y="66"/>
                </a:lnTo>
                <a:lnTo>
                  <a:pt x="110" y="76"/>
                </a:lnTo>
                <a:lnTo>
                  <a:pt x="114" y="88"/>
                </a:lnTo>
                <a:lnTo>
                  <a:pt x="120" y="100"/>
                </a:lnTo>
                <a:lnTo>
                  <a:pt x="128" y="112"/>
                </a:lnTo>
                <a:lnTo>
                  <a:pt x="138" y="124"/>
                </a:lnTo>
                <a:lnTo>
                  <a:pt x="152" y="134"/>
                </a:lnTo>
                <a:lnTo>
                  <a:pt x="170" y="144"/>
                </a:lnTo>
                <a:lnTo>
                  <a:pt x="170" y="144"/>
                </a:lnTo>
                <a:lnTo>
                  <a:pt x="160" y="144"/>
                </a:lnTo>
                <a:lnTo>
                  <a:pt x="148" y="146"/>
                </a:lnTo>
                <a:lnTo>
                  <a:pt x="124" y="150"/>
                </a:lnTo>
                <a:lnTo>
                  <a:pt x="124" y="150"/>
                </a:lnTo>
                <a:lnTo>
                  <a:pt x="128" y="162"/>
                </a:lnTo>
                <a:lnTo>
                  <a:pt x="132" y="172"/>
                </a:lnTo>
                <a:lnTo>
                  <a:pt x="138" y="184"/>
                </a:lnTo>
                <a:lnTo>
                  <a:pt x="146" y="194"/>
                </a:lnTo>
                <a:lnTo>
                  <a:pt x="158" y="202"/>
                </a:lnTo>
                <a:lnTo>
                  <a:pt x="170" y="210"/>
                </a:lnTo>
                <a:lnTo>
                  <a:pt x="186" y="216"/>
                </a:lnTo>
                <a:lnTo>
                  <a:pt x="206" y="222"/>
                </a:lnTo>
                <a:lnTo>
                  <a:pt x="206" y="222"/>
                </a:lnTo>
                <a:lnTo>
                  <a:pt x="188" y="224"/>
                </a:lnTo>
                <a:lnTo>
                  <a:pt x="176" y="228"/>
                </a:lnTo>
                <a:lnTo>
                  <a:pt x="166" y="234"/>
                </a:lnTo>
                <a:lnTo>
                  <a:pt x="156" y="242"/>
                </a:lnTo>
                <a:lnTo>
                  <a:pt x="156" y="242"/>
                </a:lnTo>
                <a:lnTo>
                  <a:pt x="160" y="250"/>
                </a:lnTo>
                <a:lnTo>
                  <a:pt x="168" y="258"/>
                </a:lnTo>
                <a:lnTo>
                  <a:pt x="176" y="266"/>
                </a:lnTo>
                <a:lnTo>
                  <a:pt x="186" y="274"/>
                </a:lnTo>
                <a:lnTo>
                  <a:pt x="198" y="280"/>
                </a:lnTo>
                <a:lnTo>
                  <a:pt x="212" y="284"/>
                </a:lnTo>
                <a:lnTo>
                  <a:pt x="226" y="286"/>
                </a:lnTo>
                <a:lnTo>
                  <a:pt x="244" y="284"/>
                </a:lnTo>
                <a:lnTo>
                  <a:pt x="244" y="284"/>
                </a:lnTo>
                <a:lnTo>
                  <a:pt x="236" y="290"/>
                </a:lnTo>
                <a:lnTo>
                  <a:pt x="228" y="294"/>
                </a:lnTo>
                <a:lnTo>
                  <a:pt x="222" y="300"/>
                </a:lnTo>
                <a:lnTo>
                  <a:pt x="218" y="306"/>
                </a:lnTo>
                <a:lnTo>
                  <a:pt x="216" y="310"/>
                </a:lnTo>
                <a:lnTo>
                  <a:pt x="216" y="316"/>
                </a:lnTo>
                <a:lnTo>
                  <a:pt x="216" y="322"/>
                </a:lnTo>
                <a:lnTo>
                  <a:pt x="218" y="326"/>
                </a:lnTo>
                <a:lnTo>
                  <a:pt x="226" y="336"/>
                </a:lnTo>
                <a:lnTo>
                  <a:pt x="236" y="342"/>
                </a:lnTo>
                <a:lnTo>
                  <a:pt x="250" y="346"/>
                </a:lnTo>
                <a:lnTo>
                  <a:pt x="268" y="346"/>
                </a:lnTo>
                <a:lnTo>
                  <a:pt x="268" y="346"/>
                </a:lnTo>
                <a:lnTo>
                  <a:pt x="252" y="360"/>
                </a:lnTo>
                <a:lnTo>
                  <a:pt x="236" y="372"/>
                </a:lnTo>
                <a:lnTo>
                  <a:pt x="220" y="382"/>
                </a:lnTo>
                <a:lnTo>
                  <a:pt x="202" y="390"/>
                </a:lnTo>
                <a:lnTo>
                  <a:pt x="186" y="396"/>
                </a:lnTo>
                <a:lnTo>
                  <a:pt x="168" y="400"/>
                </a:lnTo>
                <a:lnTo>
                  <a:pt x="150" y="404"/>
                </a:lnTo>
                <a:lnTo>
                  <a:pt x="130" y="404"/>
                </a:lnTo>
                <a:lnTo>
                  <a:pt x="112" y="404"/>
                </a:lnTo>
                <a:lnTo>
                  <a:pt x="94" y="400"/>
                </a:lnTo>
                <a:lnTo>
                  <a:pt x="78" y="396"/>
                </a:lnTo>
                <a:lnTo>
                  <a:pt x="60" y="392"/>
                </a:lnTo>
                <a:lnTo>
                  <a:pt x="44" y="384"/>
                </a:lnTo>
                <a:lnTo>
                  <a:pt x="28" y="376"/>
                </a:lnTo>
                <a:lnTo>
                  <a:pt x="14" y="364"/>
                </a:lnTo>
                <a:lnTo>
                  <a:pt x="0" y="354"/>
                </a:lnTo>
                <a:lnTo>
                  <a:pt x="0" y="354"/>
                </a:lnTo>
                <a:lnTo>
                  <a:pt x="18" y="376"/>
                </a:lnTo>
                <a:lnTo>
                  <a:pt x="36" y="396"/>
                </a:lnTo>
                <a:lnTo>
                  <a:pt x="56" y="414"/>
                </a:lnTo>
                <a:lnTo>
                  <a:pt x="76" y="430"/>
                </a:lnTo>
                <a:lnTo>
                  <a:pt x="98" y="444"/>
                </a:lnTo>
                <a:lnTo>
                  <a:pt x="120" y="456"/>
                </a:lnTo>
                <a:lnTo>
                  <a:pt x="144" y="468"/>
                </a:lnTo>
                <a:lnTo>
                  <a:pt x="168" y="476"/>
                </a:lnTo>
                <a:lnTo>
                  <a:pt x="192" y="484"/>
                </a:lnTo>
                <a:lnTo>
                  <a:pt x="216" y="490"/>
                </a:lnTo>
                <a:lnTo>
                  <a:pt x="240" y="494"/>
                </a:lnTo>
                <a:lnTo>
                  <a:pt x="264" y="496"/>
                </a:lnTo>
                <a:lnTo>
                  <a:pt x="290" y="496"/>
                </a:lnTo>
                <a:lnTo>
                  <a:pt x="314" y="496"/>
                </a:lnTo>
                <a:lnTo>
                  <a:pt x="338" y="492"/>
                </a:lnTo>
                <a:lnTo>
                  <a:pt x="364" y="490"/>
                </a:lnTo>
                <a:lnTo>
                  <a:pt x="386" y="484"/>
                </a:lnTo>
                <a:lnTo>
                  <a:pt x="410" y="478"/>
                </a:lnTo>
                <a:lnTo>
                  <a:pt x="434" y="470"/>
                </a:lnTo>
                <a:lnTo>
                  <a:pt x="456" y="460"/>
                </a:lnTo>
                <a:lnTo>
                  <a:pt x="476" y="450"/>
                </a:lnTo>
                <a:lnTo>
                  <a:pt x="498" y="438"/>
                </a:lnTo>
                <a:lnTo>
                  <a:pt x="518" y="424"/>
                </a:lnTo>
                <a:lnTo>
                  <a:pt x="536" y="410"/>
                </a:lnTo>
                <a:lnTo>
                  <a:pt x="554" y="396"/>
                </a:lnTo>
                <a:lnTo>
                  <a:pt x="570" y="380"/>
                </a:lnTo>
                <a:lnTo>
                  <a:pt x="584" y="362"/>
                </a:lnTo>
                <a:lnTo>
                  <a:pt x="598" y="344"/>
                </a:lnTo>
                <a:lnTo>
                  <a:pt x="610" y="324"/>
                </a:lnTo>
                <a:lnTo>
                  <a:pt x="620" y="304"/>
                </a:lnTo>
                <a:lnTo>
                  <a:pt x="628" y="284"/>
                </a:lnTo>
                <a:lnTo>
                  <a:pt x="634" y="262"/>
                </a:lnTo>
                <a:lnTo>
                  <a:pt x="634" y="262"/>
                </a:lnTo>
                <a:lnTo>
                  <a:pt x="650" y="260"/>
                </a:lnTo>
                <a:lnTo>
                  <a:pt x="664" y="258"/>
                </a:lnTo>
                <a:lnTo>
                  <a:pt x="676" y="256"/>
                </a:lnTo>
                <a:lnTo>
                  <a:pt x="688" y="252"/>
                </a:lnTo>
                <a:lnTo>
                  <a:pt x="698" y="246"/>
                </a:lnTo>
                <a:lnTo>
                  <a:pt x="706" y="242"/>
                </a:lnTo>
                <a:lnTo>
                  <a:pt x="720" y="228"/>
                </a:lnTo>
                <a:lnTo>
                  <a:pt x="720" y="228"/>
                </a:lnTo>
                <a:lnTo>
                  <a:pt x="700" y="230"/>
                </a:lnTo>
                <a:lnTo>
                  <a:pt x="678" y="230"/>
                </a:lnTo>
                <a:lnTo>
                  <a:pt x="656" y="226"/>
                </a:lnTo>
                <a:lnTo>
                  <a:pt x="638" y="220"/>
                </a:lnTo>
                <a:lnTo>
                  <a:pt x="638" y="22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8" name="Oval 87"/>
          <p:cNvSpPr/>
          <p:nvPr userDrawn="1"/>
        </p:nvSpPr>
        <p:spPr>
          <a:xfrm>
            <a:off x="2581070" y="6091138"/>
            <a:ext cx="571116" cy="5711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9" name="Freeform 626">
            <a:hlinkClick r:id="rId5"/>
          </p:cNvPr>
          <p:cNvSpPr>
            <a:spLocks noEditPoints="1"/>
          </p:cNvSpPr>
          <p:nvPr userDrawn="1"/>
        </p:nvSpPr>
        <p:spPr bwMode="auto">
          <a:xfrm>
            <a:off x="2719641" y="6229620"/>
            <a:ext cx="293941" cy="294177"/>
          </a:xfrm>
          <a:custGeom>
            <a:avLst/>
            <a:gdLst>
              <a:gd name="T0" fmla="*/ 766 w 2492"/>
              <a:gd name="T1" fmla="*/ 2115 h 2494"/>
              <a:gd name="T2" fmla="*/ 1669 w 2492"/>
              <a:gd name="T3" fmla="*/ 932 h 2494"/>
              <a:gd name="T4" fmla="*/ 1524 w 2492"/>
              <a:gd name="T5" fmla="*/ 957 h 2494"/>
              <a:gd name="T6" fmla="*/ 1402 w 2492"/>
              <a:gd name="T7" fmla="*/ 1045 h 2494"/>
              <a:gd name="T8" fmla="*/ 1362 w 2492"/>
              <a:gd name="T9" fmla="*/ 1094 h 2494"/>
              <a:gd name="T10" fmla="*/ 1349 w 2492"/>
              <a:gd name="T11" fmla="*/ 1104 h 2494"/>
              <a:gd name="T12" fmla="*/ 1344 w 2492"/>
              <a:gd name="T13" fmla="*/ 1005 h 2494"/>
              <a:gd name="T14" fmla="*/ 953 w 2492"/>
              <a:gd name="T15" fmla="*/ 2115 h 2494"/>
              <a:gd name="T16" fmla="*/ 1346 w 2492"/>
              <a:gd name="T17" fmla="*/ 2050 h 2494"/>
              <a:gd name="T18" fmla="*/ 1351 w 2492"/>
              <a:gd name="T19" fmla="*/ 1442 h 2494"/>
              <a:gd name="T20" fmla="*/ 1381 w 2492"/>
              <a:gd name="T21" fmla="*/ 1333 h 2494"/>
              <a:gd name="T22" fmla="*/ 1451 w 2492"/>
              <a:gd name="T23" fmla="*/ 1255 h 2494"/>
              <a:gd name="T24" fmla="*/ 1551 w 2492"/>
              <a:gd name="T25" fmla="*/ 1232 h 2494"/>
              <a:gd name="T26" fmla="*/ 1648 w 2492"/>
              <a:gd name="T27" fmla="*/ 1264 h 2494"/>
              <a:gd name="T28" fmla="*/ 1704 w 2492"/>
              <a:gd name="T29" fmla="*/ 1353 h 2494"/>
              <a:gd name="T30" fmla="*/ 1719 w 2492"/>
              <a:gd name="T31" fmla="*/ 1516 h 2494"/>
              <a:gd name="T32" fmla="*/ 2110 w 2492"/>
              <a:gd name="T33" fmla="*/ 2115 h 2494"/>
              <a:gd name="T34" fmla="*/ 2113 w 2492"/>
              <a:gd name="T35" fmla="*/ 1761 h 2494"/>
              <a:gd name="T36" fmla="*/ 2099 w 2492"/>
              <a:gd name="T37" fmla="*/ 1312 h 2494"/>
              <a:gd name="T38" fmla="*/ 2052 w 2492"/>
              <a:gd name="T39" fmla="*/ 1147 h 2494"/>
              <a:gd name="T40" fmla="*/ 1963 w 2492"/>
              <a:gd name="T41" fmla="*/ 1029 h 2494"/>
              <a:gd name="T42" fmla="*/ 1829 w 2492"/>
              <a:gd name="T43" fmla="*/ 956 h 2494"/>
              <a:gd name="T44" fmla="*/ 1669 w 2492"/>
              <a:gd name="T45" fmla="*/ 932 h 2494"/>
              <a:gd name="T46" fmla="*/ 483 w 2492"/>
              <a:gd name="T47" fmla="*/ 426 h 2494"/>
              <a:gd name="T48" fmla="*/ 391 w 2492"/>
              <a:gd name="T49" fmla="*/ 496 h 2494"/>
              <a:gd name="T50" fmla="*/ 356 w 2492"/>
              <a:gd name="T51" fmla="*/ 610 h 2494"/>
              <a:gd name="T52" fmla="*/ 391 w 2492"/>
              <a:gd name="T53" fmla="*/ 722 h 2494"/>
              <a:gd name="T54" fmla="*/ 481 w 2492"/>
              <a:gd name="T55" fmla="*/ 792 h 2494"/>
              <a:gd name="T56" fmla="*/ 610 w 2492"/>
              <a:gd name="T57" fmla="*/ 803 h 2494"/>
              <a:gd name="T58" fmla="*/ 718 w 2492"/>
              <a:gd name="T59" fmla="*/ 752 h 2494"/>
              <a:gd name="T60" fmla="*/ 775 w 2492"/>
              <a:gd name="T61" fmla="*/ 652 h 2494"/>
              <a:gd name="T62" fmla="*/ 764 w 2492"/>
              <a:gd name="T63" fmla="*/ 531 h 2494"/>
              <a:gd name="T64" fmla="*/ 690 w 2492"/>
              <a:gd name="T65" fmla="*/ 443 h 2494"/>
              <a:gd name="T66" fmla="*/ 569 w 2492"/>
              <a:gd name="T67" fmla="*/ 412 h 2494"/>
              <a:gd name="T68" fmla="*/ 2071 w 2492"/>
              <a:gd name="T69" fmla="*/ 3 h 2494"/>
              <a:gd name="T70" fmla="*/ 2144 w 2492"/>
              <a:gd name="T71" fmla="*/ 20 h 2494"/>
              <a:gd name="T72" fmla="*/ 2296 w 2492"/>
              <a:gd name="T73" fmla="*/ 90 h 2494"/>
              <a:gd name="T74" fmla="*/ 2409 w 2492"/>
              <a:gd name="T75" fmla="*/ 211 h 2494"/>
              <a:gd name="T76" fmla="*/ 2468 w 2492"/>
              <a:gd name="T77" fmla="*/ 345 h 2494"/>
              <a:gd name="T78" fmla="*/ 2492 w 2492"/>
              <a:gd name="T79" fmla="*/ 2064 h 2494"/>
              <a:gd name="T80" fmla="*/ 2482 w 2492"/>
              <a:gd name="T81" fmla="*/ 2087 h 2494"/>
              <a:gd name="T82" fmla="*/ 2430 w 2492"/>
              <a:gd name="T83" fmla="*/ 2252 h 2494"/>
              <a:gd name="T84" fmla="*/ 2326 w 2492"/>
              <a:gd name="T85" fmla="*/ 2379 h 2494"/>
              <a:gd name="T86" fmla="*/ 2188 w 2492"/>
              <a:gd name="T87" fmla="*/ 2457 h 2494"/>
              <a:gd name="T88" fmla="*/ 2063 w 2492"/>
              <a:gd name="T89" fmla="*/ 2494 h 2494"/>
              <a:gd name="T90" fmla="*/ 413 w 2492"/>
              <a:gd name="T91" fmla="*/ 2488 h 2494"/>
              <a:gd name="T92" fmla="*/ 292 w 2492"/>
              <a:gd name="T93" fmla="*/ 2456 h 2494"/>
              <a:gd name="T94" fmla="*/ 153 w 2492"/>
              <a:gd name="T95" fmla="*/ 2368 h 2494"/>
              <a:gd name="T96" fmla="*/ 52 w 2492"/>
              <a:gd name="T97" fmla="*/ 2230 h 2494"/>
              <a:gd name="T98" fmla="*/ 11 w 2492"/>
              <a:gd name="T99" fmla="*/ 2107 h 2494"/>
              <a:gd name="T100" fmla="*/ 3 w 2492"/>
              <a:gd name="T101" fmla="*/ 421 h 2494"/>
              <a:gd name="T102" fmla="*/ 19 w 2492"/>
              <a:gd name="T103" fmla="*/ 348 h 2494"/>
              <a:gd name="T104" fmla="*/ 89 w 2492"/>
              <a:gd name="T105" fmla="*/ 195 h 2494"/>
              <a:gd name="T106" fmla="*/ 211 w 2492"/>
              <a:gd name="T107" fmla="*/ 81 h 2494"/>
              <a:gd name="T108" fmla="*/ 345 w 2492"/>
              <a:gd name="T109" fmla="*/ 23 h 24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92" h="2494">
                <a:moveTo>
                  <a:pt x="383" y="959"/>
                </a:moveTo>
                <a:lnTo>
                  <a:pt x="383" y="2115"/>
                </a:lnTo>
                <a:lnTo>
                  <a:pt x="766" y="2115"/>
                </a:lnTo>
                <a:lnTo>
                  <a:pt x="766" y="959"/>
                </a:lnTo>
                <a:lnTo>
                  <a:pt x="383" y="959"/>
                </a:lnTo>
                <a:close/>
                <a:moveTo>
                  <a:pt x="1669" y="932"/>
                </a:moveTo>
                <a:lnTo>
                  <a:pt x="1619" y="935"/>
                </a:lnTo>
                <a:lnTo>
                  <a:pt x="1570" y="943"/>
                </a:lnTo>
                <a:lnTo>
                  <a:pt x="1524" y="957"/>
                </a:lnTo>
                <a:lnTo>
                  <a:pt x="1481" y="980"/>
                </a:lnTo>
                <a:lnTo>
                  <a:pt x="1440" y="1008"/>
                </a:lnTo>
                <a:lnTo>
                  <a:pt x="1402" y="1045"/>
                </a:lnTo>
                <a:lnTo>
                  <a:pt x="1367" y="1089"/>
                </a:lnTo>
                <a:lnTo>
                  <a:pt x="1363" y="1091"/>
                </a:lnTo>
                <a:lnTo>
                  <a:pt x="1362" y="1094"/>
                </a:lnTo>
                <a:lnTo>
                  <a:pt x="1359" y="1096"/>
                </a:lnTo>
                <a:lnTo>
                  <a:pt x="1355" y="1100"/>
                </a:lnTo>
                <a:lnTo>
                  <a:pt x="1349" y="1104"/>
                </a:lnTo>
                <a:lnTo>
                  <a:pt x="1344" y="1110"/>
                </a:lnTo>
                <a:lnTo>
                  <a:pt x="1344" y="1056"/>
                </a:lnTo>
                <a:lnTo>
                  <a:pt x="1344" y="1005"/>
                </a:lnTo>
                <a:lnTo>
                  <a:pt x="1344" y="959"/>
                </a:lnTo>
                <a:lnTo>
                  <a:pt x="953" y="959"/>
                </a:lnTo>
                <a:lnTo>
                  <a:pt x="953" y="2115"/>
                </a:lnTo>
                <a:lnTo>
                  <a:pt x="1346" y="2115"/>
                </a:lnTo>
                <a:lnTo>
                  <a:pt x="1346" y="2080"/>
                </a:lnTo>
                <a:lnTo>
                  <a:pt x="1346" y="2050"/>
                </a:lnTo>
                <a:lnTo>
                  <a:pt x="1346" y="1765"/>
                </a:lnTo>
                <a:lnTo>
                  <a:pt x="1348" y="1481"/>
                </a:lnTo>
                <a:lnTo>
                  <a:pt x="1351" y="1442"/>
                </a:lnTo>
                <a:lnTo>
                  <a:pt x="1357" y="1404"/>
                </a:lnTo>
                <a:lnTo>
                  <a:pt x="1367" y="1368"/>
                </a:lnTo>
                <a:lnTo>
                  <a:pt x="1381" y="1333"/>
                </a:lnTo>
                <a:lnTo>
                  <a:pt x="1400" y="1301"/>
                </a:lnTo>
                <a:lnTo>
                  <a:pt x="1424" y="1275"/>
                </a:lnTo>
                <a:lnTo>
                  <a:pt x="1451" y="1255"/>
                </a:lnTo>
                <a:lnTo>
                  <a:pt x="1481" y="1242"/>
                </a:lnTo>
                <a:lnTo>
                  <a:pt x="1514" y="1234"/>
                </a:lnTo>
                <a:lnTo>
                  <a:pt x="1551" y="1232"/>
                </a:lnTo>
                <a:lnTo>
                  <a:pt x="1589" y="1237"/>
                </a:lnTo>
                <a:lnTo>
                  <a:pt x="1621" y="1247"/>
                </a:lnTo>
                <a:lnTo>
                  <a:pt x="1648" y="1264"/>
                </a:lnTo>
                <a:lnTo>
                  <a:pt x="1672" y="1288"/>
                </a:lnTo>
                <a:lnTo>
                  <a:pt x="1689" y="1317"/>
                </a:lnTo>
                <a:lnTo>
                  <a:pt x="1704" y="1353"/>
                </a:lnTo>
                <a:lnTo>
                  <a:pt x="1711" y="1395"/>
                </a:lnTo>
                <a:lnTo>
                  <a:pt x="1718" y="1455"/>
                </a:lnTo>
                <a:lnTo>
                  <a:pt x="1719" y="1516"/>
                </a:lnTo>
                <a:lnTo>
                  <a:pt x="1721" y="2061"/>
                </a:lnTo>
                <a:lnTo>
                  <a:pt x="1721" y="2115"/>
                </a:lnTo>
                <a:lnTo>
                  <a:pt x="2110" y="2115"/>
                </a:lnTo>
                <a:lnTo>
                  <a:pt x="2112" y="2096"/>
                </a:lnTo>
                <a:lnTo>
                  <a:pt x="2112" y="2079"/>
                </a:lnTo>
                <a:lnTo>
                  <a:pt x="2113" y="1761"/>
                </a:lnTo>
                <a:lnTo>
                  <a:pt x="2112" y="1441"/>
                </a:lnTo>
                <a:lnTo>
                  <a:pt x="2109" y="1377"/>
                </a:lnTo>
                <a:lnTo>
                  <a:pt x="2099" y="1312"/>
                </a:lnTo>
                <a:lnTo>
                  <a:pt x="2086" y="1250"/>
                </a:lnTo>
                <a:lnTo>
                  <a:pt x="2072" y="1196"/>
                </a:lnTo>
                <a:lnTo>
                  <a:pt x="2052" y="1147"/>
                </a:lnTo>
                <a:lnTo>
                  <a:pt x="2026" y="1102"/>
                </a:lnTo>
                <a:lnTo>
                  <a:pt x="1996" y="1062"/>
                </a:lnTo>
                <a:lnTo>
                  <a:pt x="1963" y="1029"/>
                </a:lnTo>
                <a:lnTo>
                  <a:pt x="1923" y="999"/>
                </a:lnTo>
                <a:lnTo>
                  <a:pt x="1878" y="975"/>
                </a:lnTo>
                <a:lnTo>
                  <a:pt x="1829" y="956"/>
                </a:lnTo>
                <a:lnTo>
                  <a:pt x="1773" y="943"/>
                </a:lnTo>
                <a:lnTo>
                  <a:pt x="1721" y="935"/>
                </a:lnTo>
                <a:lnTo>
                  <a:pt x="1669" y="932"/>
                </a:lnTo>
                <a:close/>
                <a:moveTo>
                  <a:pt x="569" y="412"/>
                </a:moveTo>
                <a:lnTo>
                  <a:pt x="524" y="415"/>
                </a:lnTo>
                <a:lnTo>
                  <a:pt x="483" y="426"/>
                </a:lnTo>
                <a:lnTo>
                  <a:pt x="447" y="443"/>
                </a:lnTo>
                <a:lnTo>
                  <a:pt x="416" y="467"/>
                </a:lnTo>
                <a:lnTo>
                  <a:pt x="391" y="496"/>
                </a:lnTo>
                <a:lnTo>
                  <a:pt x="372" y="531"/>
                </a:lnTo>
                <a:lnTo>
                  <a:pt x="361" y="569"/>
                </a:lnTo>
                <a:lnTo>
                  <a:pt x="356" y="610"/>
                </a:lnTo>
                <a:lnTo>
                  <a:pt x="361" y="652"/>
                </a:lnTo>
                <a:lnTo>
                  <a:pt x="372" y="688"/>
                </a:lnTo>
                <a:lnTo>
                  <a:pt x="391" y="722"/>
                </a:lnTo>
                <a:lnTo>
                  <a:pt x="415" y="750"/>
                </a:lnTo>
                <a:lnTo>
                  <a:pt x="447" y="774"/>
                </a:lnTo>
                <a:lnTo>
                  <a:pt x="481" y="792"/>
                </a:lnTo>
                <a:lnTo>
                  <a:pt x="521" y="803"/>
                </a:lnTo>
                <a:lnTo>
                  <a:pt x="566" y="808"/>
                </a:lnTo>
                <a:lnTo>
                  <a:pt x="610" y="803"/>
                </a:lnTo>
                <a:lnTo>
                  <a:pt x="652" y="793"/>
                </a:lnTo>
                <a:lnTo>
                  <a:pt x="688" y="776"/>
                </a:lnTo>
                <a:lnTo>
                  <a:pt x="718" y="752"/>
                </a:lnTo>
                <a:lnTo>
                  <a:pt x="745" y="723"/>
                </a:lnTo>
                <a:lnTo>
                  <a:pt x="764" y="690"/>
                </a:lnTo>
                <a:lnTo>
                  <a:pt x="775" y="652"/>
                </a:lnTo>
                <a:lnTo>
                  <a:pt x="780" y="610"/>
                </a:lnTo>
                <a:lnTo>
                  <a:pt x="775" y="569"/>
                </a:lnTo>
                <a:lnTo>
                  <a:pt x="764" y="531"/>
                </a:lnTo>
                <a:lnTo>
                  <a:pt x="745" y="496"/>
                </a:lnTo>
                <a:lnTo>
                  <a:pt x="721" y="467"/>
                </a:lnTo>
                <a:lnTo>
                  <a:pt x="690" y="443"/>
                </a:lnTo>
                <a:lnTo>
                  <a:pt x="653" y="426"/>
                </a:lnTo>
                <a:lnTo>
                  <a:pt x="613" y="415"/>
                </a:lnTo>
                <a:lnTo>
                  <a:pt x="569" y="412"/>
                </a:lnTo>
                <a:close/>
                <a:moveTo>
                  <a:pt x="427" y="0"/>
                </a:moveTo>
                <a:lnTo>
                  <a:pt x="2063" y="0"/>
                </a:lnTo>
                <a:lnTo>
                  <a:pt x="2071" y="3"/>
                </a:lnTo>
                <a:lnTo>
                  <a:pt x="2077" y="6"/>
                </a:lnTo>
                <a:lnTo>
                  <a:pt x="2085" y="9"/>
                </a:lnTo>
                <a:lnTo>
                  <a:pt x="2144" y="20"/>
                </a:lnTo>
                <a:lnTo>
                  <a:pt x="2199" y="38"/>
                </a:lnTo>
                <a:lnTo>
                  <a:pt x="2250" y="60"/>
                </a:lnTo>
                <a:lnTo>
                  <a:pt x="2296" y="90"/>
                </a:lnTo>
                <a:lnTo>
                  <a:pt x="2338" y="125"/>
                </a:lnTo>
                <a:lnTo>
                  <a:pt x="2376" y="165"/>
                </a:lnTo>
                <a:lnTo>
                  <a:pt x="2409" y="211"/>
                </a:lnTo>
                <a:lnTo>
                  <a:pt x="2439" y="264"/>
                </a:lnTo>
                <a:lnTo>
                  <a:pt x="2455" y="303"/>
                </a:lnTo>
                <a:lnTo>
                  <a:pt x="2468" y="345"/>
                </a:lnTo>
                <a:lnTo>
                  <a:pt x="2479" y="386"/>
                </a:lnTo>
                <a:lnTo>
                  <a:pt x="2492" y="429"/>
                </a:lnTo>
                <a:lnTo>
                  <a:pt x="2492" y="2064"/>
                </a:lnTo>
                <a:lnTo>
                  <a:pt x="2487" y="2072"/>
                </a:lnTo>
                <a:lnTo>
                  <a:pt x="2485" y="2080"/>
                </a:lnTo>
                <a:lnTo>
                  <a:pt x="2482" y="2087"/>
                </a:lnTo>
                <a:lnTo>
                  <a:pt x="2471" y="2146"/>
                </a:lnTo>
                <a:lnTo>
                  <a:pt x="2454" y="2201"/>
                </a:lnTo>
                <a:lnTo>
                  <a:pt x="2430" y="2252"/>
                </a:lnTo>
                <a:lnTo>
                  <a:pt x="2401" y="2298"/>
                </a:lnTo>
                <a:lnTo>
                  <a:pt x="2366" y="2341"/>
                </a:lnTo>
                <a:lnTo>
                  <a:pt x="2326" y="2379"/>
                </a:lnTo>
                <a:lnTo>
                  <a:pt x="2279" y="2413"/>
                </a:lnTo>
                <a:lnTo>
                  <a:pt x="2228" y="2442"/>
                </a:lnTo>
                <a:lnTo>
                  <a:pt x="2188" y="2457"/>
                </a:lnTo>
                <a:lnTo>
                  <a:pt x="2147" y="2470"/>
                </a:lnTo>
                <a:lnTo>
                  <a:pt x="2104" y="2481"/>
                </a:lnTo>
                <a:lnTo>
                  <a:pt x="2063" y="2494"/>
                </a:lnTo>
                <a:lnTo>
                  <a:pt x="427" y="2494"/>
                </a:lnTo>
                <a:lnTo>
                  <a:pt x="421" y="2491"/>
                </a:lnTo>
                <a:lnTo>
                  <a:pt x="413" y="2488"/>
                </a:lnTo>
                <a:lnTo>
                  <a:pt x="405" y="2486"/>
                </a:lnTo>
                <a:lnTo>
                  <a:pt x="346" y="2473"/>
                </a:lnTo>
                <a:lnTo>
                  <a:pt x="292" y="2456"/>
                </a:lnTo>
                <a:lnTo>
                  <a:pt x="242" y="2434"/>
                </a:lnTo>
                <a:lnTo>
                  <a:pt x="195" y="2403"/>
                </a:lnTo>
                <a:lnTo>
                  <a:pt x="153" y="2368"/>
                </a:lnTo>
                <a:lnTo>
                  <a:pt x="114" y="2329"/>
                </a:lnTo>
                <a:lnTo>
                  <a:pt x="81" y="2282"/>
                </a:lnTo>
                <a:lnTo>
                  <a:pt x="52" y="2230"/>
                </a:lnTo>
                <a:lnTo>
                  <a:pt x="35" y="2190"/>
                </a:lnTo>
                <a:lnTo>
                  <a:pt x="22" y="2149"/>
                </a:lnTo>
                <a:lnTo>
                  <a:pt x="11" y="2107"/>
                </a:lnTo>
                <a:lnTo>
                  <a:pt x="0" y="2064"/>
                </a:lnTo>
                <a:lnTo>
                  <a:pt x="0" y="429"/>
                </a:lnTo>
                <a:lnTo>
                  <a:pt x="3" y="421"/>
                </a:lnTo>
                <a:lnTo>
                  <a:pt x="6" y="413"/>
                </a:lnTo>
                <a:lnTo>
                  <a:pt x="8" y="407"/>
                </a:lnTo>
                <a:lnTo>
                  <a:pt x="19" y="348"/>
                </a:lnTo>
                <a:lnTo>
                  <a:pt x="37" y="292"/>
                </a:lnTo>
                <a:lnTo>
                  <a:pt x="60" y="241"/>
                </a:lnTo>
                <a:lnTo>
                  <a:pt x="89" y="195"/>
                </a:lnTo>
                <a:lnTo>
                  <a:pt x="124" y="152"/>
                </a:lnTo>
                <a:lnTo>
                  <a:pt x="165" y="114"/>
                </a:lnTo>
                <a:lnTo>
                  <a:pt x="211" y="81"/>
                </a:lnTo>
                <a:lnTo>
                  <a:pt x="264" y="52"/>
                </a:lnTo>
                <a:lnTo>
                  <a:pt x="304" y="36"/>
                </a:lnTo>
                <a:lnTo>
                  <a:pt x="345" y="23"/>
                </a:lnTo>
                <a:lnTo>
                  <a:pt x="386" y="12"/>
                </a:lnTo>
                <a:lnTo>
                  <a:pt x="427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6" name="Oval 85"/>
          <p:cNvSpPr/>
          <p:nvPr userDrawn="1"/>
        </p:nvSpPr>
        <p:spPr>
          <a:xfrm>
            <a:off x="1843768" y="6091135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7" name="Freeform 86">
            <a:hlinkClick r:id="rId6"/>
          </p:cNvPr>
          <p:cNvSpPr>
            <a:spLocks noEditPoints="1"/>
          </p:cNvSpPr>
          <p:nvPr userDrawn="1"/>
        </p:nvSpPr>
        <p:spPr bwMode="auto">
          <a:xfrm>
            <a:off x="1987503" y="6232755"/>
            <a:ext cx="283658" cy="287874"/>
          </a:xfrm>
          <a:custGeom>
            <a:avLst/>
            <a:gdLst>
              <a:gd name="T0" fmla="*/ 898 w 3629"/>
              <a:gd name="T1" fmla="*/ 2249 h 3684"/>
              <a:gd name="T2" fmla="*/ 767 w 3629"/>
              <a:gd name="T3" fmla="*/ 2423 h 3684"/>
              <a:gd name="T4" fmla="*/ 784 w 3629"/>
              <a:gd name="T5" fmla="*/ 2649 h 3684"/>
              <a:gd name="T6" fmla="*/ 936 w 3629"/>
              <a:gd name="T7" fmla="*/ 2802 h 3684"/>
              <a:gd name="T8" fmla="*/ 2596 w 3629"/>
              <a:gd name="T9" fmla="*/ 2828 h 3684"/>
              <a:gd name="T10" fmla="*/ 2787 w 3629"/>
              <a:gd name="T11" fmla="*/ 2722 h 3684"/>
              <a:gd name="T12" fmla="*/ 2865 w 3629"/>
              <a:gd name="T13" fmla="*/ 2515 h 3684"/>
              <a:gd name="T14" fmla="*/ 2787 w 3629"/>
              <a:gd name="T15" fmla="*/ 2307 h 3684"/>
              <a:gd name="T16" fmla="*/ 2596 w 3629"/>
              <a:gd name="T17" fmla="*/ 2201 h 3684"/>
              <a:gd name="T18" fmla="*/ 1112 w 3629"/>
              <a:gd name="T19" fmla="*/ 750 h 3684"/>
              <a:gd name="T20" fmla="*/ 918 w 3629"/>
              <a:gd name="T21" fmla="*/ 853 h 3684"/>
              <a:gd name="T22" fmla="*/ 838 w 3629"/>
              <a:gd name="T23" fmla="*/ 1059 h 3684"/>
              <a:gd name="T24" fmla="*/ 913 w 3629"/>
              <a:gd name="T25" fmla="*/ 1268 h 3684"/>
              <a:gd name="T26" fmla="*/ 1102 w 3629"/>
              <a:gd name="T27" fmla="*/ 1377 h 3684"/>
              <a:gd name="T28" fmla="*/ 1208 w 3629"/>
              <a:gd name="T29" fmla="*/ 1380 h 3684"/>
              <a:gd name="T30" fmla="*/ 1401 w 3629"/>
              <a:gd name="T31" fmla="*/ 1380 h 3684"/>
              <a:gd name="T32" fmla="*/ 1640 w 3629"/>
              <a:gd name="T33" fmla="*/ 1380 h 3684"/>
              <a:gd name="T34" fmla="*/ 1833 w 3629"/>
              <a:gd name="T35" fmla="*/ 1380 h 3684"/>
              <a:gd name="T36" fmla="*/ 1935 w 3629"/>
              <a:gd name="T37" fmla="*/ 1378 h 3684"/>
              <a:gd name="T38" fmla="*/ 2115 w 3629"/>
              <a:gd name="T39" fmla="*/ 1295 h 3684"/>
              <a:gd name="T40" fmla="*/ 2205 w 3629"/>
              <a:gd name="T41" fmla="*/ 1123 h 3684"/>
              <a:gd name="T42" fmla="*/ 2168 w 3629"/>
              <a:gd name="T43" fmla="*/ 917 h 3684"/>
              <a:gd name="T44" fmla="*/ 2021 w 3629"/>
              <a:gd name="T45" fmla="*/ 775 h 3684"/>
              <a:gd name="T46" fmla="*/ 1954 w 3629"/>
              <a:gd name="T47" fmla="*/ 0 h 3684"/>
              <a:gd name="T48" fmla="*/ 2281 w 3629"/>
              <a:gd name="T49" fmla="*/ 54 h 3684"/>
              <a:gd name="T50" fmla="*/ 2608 w 3629"/>
              <a:gd name="T51" fmla="*/ 232 h 3684"/>
              <a:gd name="T52" fmla="*/ 2834 w 3629"/>
              <a:gd name="T53" fmla="*/ 513 h 3684"/>
              <a:gd name="T54" fmla="*/ 2936 w 3629"/>
              <a:gd name="T55" fmla="*/ 880 h 3684"/>
              <a:gd name="T56" fmla="*/ 2938 w 3629"/>
              <a:gd name="T57" fmla="*/ 1273 h 3684"/>
              <a:gd name="T58" fmla="*/ 3050 w 3629"/>
              <a:gd name="T59" fmla="*/ 1427 h 3684"/>
              <a:gd name="T60" fmla="*/ 3285 w 3629"/>
              <a:gd name="T61" fmla="*/ 1490 h 3684"/>
              <a:gd name="T62" fmla="*/ 3490 w 3629"/>
              <a:gd name="T63" fmla="*/ 1652 h 3684"/>
              <a:gd name="T64" fmla="*/ 3603 w 3629"/>
              <a:gd name="T65" fmla="*/ 1910 h 3684"/>
              <a:gd name="T66" fmla="*/ 3627 w 3629"/>
              <a:gd name="T67" fmla="*/ 2225 h 3684"/>
              <a:gd name="T68" fmla="*/ 3628 w 3629"/>
              <a:gd name="T69" fmla="*/ 2393 h 3684"/>
              <a:gd name="T70" fmla="*/ 3629 w 3629"/>
              <a:gd name="T71" fmla="*/ 2493 h 3684"/>
              <a:gd name="T72" fmla="*/ 3583 w 3629"/>
              <a:gd name="T73" fmla="*/ 2861 h 3684"/>
              <a:gd name="T74" fmla="*/ 3414 w 3629"/>
              <a:gd name="T75" fmla="*/ 3236 h 3684"/>
              <a:gd name="T76" fmla="*/ 3129 w 3629"/>
              <a:gd name="T77" fmla="*/ 3508 h 3684"/>
              <a:gd name="T78" fmla="*/ 2749 w 3629"/>
              <a:gd name="T79" fmla="*/ 3657 h 3684"/>
              <a:gd name="T80" fmla="*/ 1134 w 3629"/>
              <a:gd name="T81" fmla="*/ 3684 h 3684"/>
              <a:gd name="T82" fmla="*/ 705 w 3629"/>
              <a:gd name="T83" fmla="*/ 3629 h 3684"/>
              <a:gd name="T84" fmla="*/ 370 w 3629"/>
              <a:gd name="T85" fmla="*/ 3462 h 3684"/>
              <a:gd name="T86" fmla="*/ 138 w 3629"/>
              <a:gd name="T87" fmla="*/ 3191 h 3684"/>
              <a:gd name="T88" fmla="*/ 24 w 3629"/>
              <a:gd name="T89" fmla="*/ 2830 h 3684"/>
              <a:gd name="T90" fmla="*/ 0 w 3629"/>
              <a:gd name="T91" fmla="*/ 2426 h 3684"/>
              <a:gd name="T92" fmla="*/ 28 w 3629"/>
              <a:gd name="T93" fmla="*/ 780 h 3684"/>
              <a:gd name="T94" fmla="*/ 131 w 3629"/>
              <a:gd name="T95" fmla="*/ 512 h 3684"/>
              <a:gd name="T96" fmla="*/ 262 w 3629"/>
              <a:gd name="T97" fmla="*/ 328 h 3684"/>
              <a:gd name="T98" fmla="*/ 524 w 3629"/>
              <a:gd name="T99" fmla="*/ 122 h 3684"/>
              <a:gd name="T100" fmla="*/ 902 w 3629"/>
              <a:gd name="T101" fmla="*/ 11 h 3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629" h="3684">
                <a:moveTo>
                  <a:pt x="1070" y="2198"/>
                </a:moveTo>
                <a:lnTo>
                  <a:pt x="1024" y="2201"/>
                </a:lnTo>
                <a:lnTo>
                  <a:pt x="978" y="2212"/>
                </a:lnTo>
                <a:lnTo>
                  <a:pt x="936" y="2228"/>
                </a:lnTo>
                <a:lnTo>
                  <a:pt x="898" y="2249"/>
                </a:lnTo>
                <a:lnTo>
                  <a:pt x="863" y="2275"/>
                </a:lnTo>
                <a:lnTo>
                  <a:pt x="831" y="2307"/>
                </a:lnTo>
                <a:lnTo>
                  <a:pt x="805" y="2342"/>
                </a:lnTo>
                <a:lnTo>
                  <a:pt x="784" y="2381"/>
                </a:lnTo>
                <a:lnTo>
                  <a:pt x="767" y="2423"/>
                </a:lnTo>
                <a:lnTo>
                  <a:pt x="758" y="2468"/>
                </a:lnTo>
                <a:lnTo>
                  <a:pt x="754" y="2515"/>
                </a:lnTo>
                <a:lnTo>
                  <a:pt x="758" y="2561"/>
                </a:lnTo>
                <a:lnTo>
                  <a:pt x="767" y="2607"/>
                </a:lnTo>
                <a:lnTo>
                  <a:pt x="784" y="2649"/>
                </a:lnTo>
                <a:lnTo>
                  <a:pt x="805" y="2687"/>
                </a:lnTo>
                <a:lnTo>
                  <a:pt x="831" y="2722"/>
                </a:lnTo>
                <a:lnTo>
                  <a:pt x="863" y="2754"/>
                </a:lnTo>
                <a:lnTo>
                  <a:pt x="898" y="2780"/>
                </a:lnTo>
                <a:lnTo>
                  <a:pt x="936" y="2802"/>
                </a:lnTo>
                <a:lnTo>
                  <a:pt x="978" y="2818"/>
                </a:lnTo>
                <a:lnTo>
                  <a:pt x="1024" y="2828"/>
                </a:lnTo>
                <a:lnTo>
                  <a:pt x="1070" y="2831"/>
                </a:lnTo>
                <a:lnTo>
                  <a:pt x="2549" y="2831"/>
                </a:lnTo>
                <a:lnTo>
                  <a:pt x="2596" y="2828"/>
                </a:lnTo>
                <a:lnTo>
                  <a:pt x="2640" y="2818"/>
                </a:lnTo>
                <a:lnTo>
                  <a:pt x="2681" y="2802"/>
                </a:lnTo>
                <a:lnTo>
                  <a:pt x="2721" y="2780"/>
                </a:lnTo>
                <a:lnTo>
                  <a:pt x="2756" y="2754"/>
                </a:lnTo>
                <a:lnTo>
                  <a:pt x="2787" y="2722"/>
                </a:lnTo>
                <a:lnTo>
                  <a:pt x="2814" y="2687"/>
                </a:lnTo>
                <a:lnTo>
                  <a:pt x="2835" y="2649"/>
                </a:lnTo>
                <a:lnTo>
                  <a:pt x="2851" y="2607"/>
                </a:lnTo>
                <a:lnTo>
                  <a:pt x="2861" y="2561"/>
                </a:lnTo>
                <a:lnTo>
                  <a:pt x="2865" y="2515"/>
                </a:lnTo>
                <a:lnTo>
                  <a:pt x="2861" y="2468"/>
                </a:lnTo>
                <a:lnTo>
                  <a:pt x="2851" y="2423"/>
                </a:lnTo>
                <a:lnTo>
                  <a:pt x="2835" y="2381"/>
                </a:lnTo>
                <a:lnTo>
                  <a:pt x="2814" y="2342"/>
                </a:lnTo>
                <a:lnTo>
                  <a:pt x="2787" y="2307"/>
                </a:lnTo>
                <a:lnTo>
                  <a:pt x="2756" y="2275"/>
                </a:lnTo>
                <a:lnTo>
                  <a:pt x="2721" y="2249"/>
                </a:lnTo>
                <a:lnTo>
                  <a:pt x="2681" y="2228"/>
                </a:lnTo>
                <a:lnTo>
                  <a:pt x="2640" y="2212"/>
                </a:lnTo>
                <a:lnTo>
                  <a:pt x="2596" y="2201"/>
                </a:lnTo>
                <a:lnTo>
                  <a:pt x="2549" y="2198"/>
                </a:lnTo>
                <a:lnTo>
                  <a:pt x="1070" y="2198"/>
                </a:lnTo>
                <a:close/>
                <a:moveTo>
                  <a:pt x="1898" y="746"/>
                </a:moveTo>
                <a:lnTo>
                  <a:pt x="1158" y="747"/>
                </a:lnTo>
                <a:lnTo>
                  <a:pt x="1112" y="750"/>
                </a:lnTo>
                <a:lnTo>
                  <a:pt x="1068" y="759"/>
                </a:lnTo>
                <a:lnTo>
                  <a:pt x="1025" y="775"/>
                </a:lnTo>
                <a:lnTo>
                  <a:pt x="986" y="796"/>
                </a:lnTo>
                <a:lnTo>
                  <a:pt x="950" y="822"/>
                </a:lnTo>
                <a:lnTo>
                  <a:pt x="918" y="853"/>
                </a:lnTo>
                <a:lnTo>
                  <a:pt x="891" y="888"/>
                </a:lnTo>
                <a:lnTo>
                  <a:pt x="870" y="926"/>
                </a:lnTo>
                <a:lnTo>
                  <a:pt x="853" y="967"/>
                </a:lnTo>
                <a:lnTo>
                  <a:pt x="843" y="1012"/>
                </a:lnTo>
                <a:lnTo>
                  <a:pt x="838" y="1059"/>
                </a:lnTo>
                <a:lnTo>
                  <a:pt x="840" y="1106"/>
                </a:lnTo>
                <a:lnTo>
                  <a:pt x="850" y="1151"/>
                </a:lnTo>
                <a:lnTo>
                  <a:pt x="865" y="1193"/>
                </a:lnTo>
                <a:lnTo>
                  <a:pt x="887" y="1231"/>
                </a:lnTo>
                <a:lnTo>
                  <a:pt x="913" y="1268"/>
                </a:lnTo>
                <a:lnTo>
                  <a:pt x="943" y="1300"/>
                </a:lnTo>
                <a:lnTo>
                  <a:pt x="977" y="1327"/>
                </a:lnTo>
                <a:lnTo>
                  <a:pt x="1016" y="1348"/>
                </a:lnTo>
                <a:lnTo>
                  <a:pt x="1057" y="1365"/>
                </a:lnTo>
                <a:lnTo>
                  <a:pt x="1102" y="1377"/>
                </a:lnTo>
                <a:lnTo>
                  <a:pt x="1149" y="1380"/>
                </a:lnTo>
                <a:lnTo>
                  <a:pt x="1152" y="1380"/>
                </a:lnTo>
                <a:lnTo>
                  <a:pt x="1165" y="1380"/>
                </a:lnTo>
                <a:lnTo>
                  <a:pt x="1183" y="1380"/>
                </a:lnTo>
                <a:lnTo>
                  <a:pt x="1208" y="1380"/>
                </a:lnTo>
                <a:lnTo>
                  <a:pt x="1238" y="1380"/>
                </a:lnTo>
                <a:lnTo>
                  <a:pt x="1273" y="1380"/>
                </a:lnTo>
                <a:lnTo>
                  <a:pt x="1313" y="1380"/>
                </a:lnTo>
                <a:lnTo>
                  <a:pt x="1356" y="1380"/>
                </a:lnTo>
                <a:lnTo>
                  <a:pt x="1401" y="1380"/>
                </a:lnTo>
                <a:lnTo>
                  <a:pt x="1448" y="1380"/>
                </a:lnTo>
                <a:lnTo>
                  <a:pt x="1496" y="1380"/>
                </a:lnTo>
                <a:lnTo>
                  <a:pt x="1545" y="1380"/>
                </a:lnTo>
                <a:lnTo>
                  <a:pt x="1592" y="1380"/>
                </a:lnTo>
                <a:lnTo>
                  <a:pt x="1640" y="1380"/>
                </a:lnTo>
                <a:lnTo>
                  <a:pt x="1685" y="1380"/>
                </a:lnTo>
                <a:lnTo>
                  <a:pt x="1728" y="1380"/>
                </a:lnTo>
                <a:lnTo>
                  <a:pt x="1767" y="1380"/>
                </a:lnTo>
                <a:lnTo>
                  <a:pt x="1803" y="1380"/>
                </a:lnTo>
                <a:lnTo>
                  <a:pt x="1833" y="1380"/>
                </a:lnTo>
                <a:lnTo>
                  <a:pt x="1858" y="1380"/>
                </a:lnTo>
                <a:lnTo>
                  <a:pt x="1877" y="1380"/>
                </a:lnTo>
                <a:lnTo>
                  <a:pt x="1889" y="1380"/>
                </a:lnTo>
                <a:lnTo>
                  <a:pt x="1893" y="1380"/>
                </a:lnTo>
                <a:lnTo>
                  <a:pt x="1935" y="1378"/>
                </a:lnTo>
                <a:lnTo>
                  <a:pt x="1976" y="1370"/>
                </a:lnTo>
                <a:lnTo>
                  <a:pt x="2014" y="1357"/>
                </a:lnTo>
                <a:lnTo>
                  <a:pt x="2050" y="1340"/>
                </a:lnTo>
                <a:lnTo>
                  <a:pt x="2084" y="1320"/>
                </a:lnTo>
                <a:lnTo>
                  <a:pt x="2115" y="1295"/>
                </a:lnTo>
                <a:lnTo>
                  <a:pt x="2141" y="1267"/>
                </a:lnTo>
                <a:lnTo>
                  <a:pt x="2164" y="1235"/>
                </a:lnTo>
                <a:lnTo>
                  <a:pt x="2183" y="1201"/>
                </a:lnTo>
                <a:lnTo>
                  <a:pt x="2196" y="1162"/>
                </a:lnTo>
                <a:lnTo>
                  <a:pt x="2205" y="1123"/>
                </a:lnTo>
                <a:lnTo>
                  <a:pt x="2209" y="1081"/>
                </a:lnTo>
                <a:lnTo>
                  <a:pt x="2206" y="1037"/>
                </a:lnTo>
                <a:lnTo>
                  <a:pt x="2199" y="995"/>
                </a:lnTo>
                <a:lnTo>
                  <a:pt x="2186" y="955"/>
                </a:lnTo>
                <a:lnTo>
                  <a:pt x="2168" y="917"/>
                </a:lnTo>
                <a:lnTo>
                  <a:pt x="2147" y="881"/>
                </a:lnTo>
                <a:lnTo>
                  <a:pt x="2119" y="849"/>
                </a:lnTo>
                <a:lnTo>
                  <a:pt x="2090" y="820"/>
                </a:lnTo>
                <a:lnTo>
                  <a:pt x="2057" y="796"/>
                </a:lnTo>
                <a:lnTo>
                  <a:pt x="2021" y="775"/>
                </a:lnTo>
                <a:lnTo>
                  <a:pt x="1981" y="759"/>
                </a:lnTo>
                <a:lnTo>
                  <a:pt x="1941" y="750"/>
                </a:lnTo>
                <a:lnTo>
                  <a:pt x="1898" y="746"/>
                </a:lnTo>
                <a:close/>
                <a:moveTo>
                  <a:pt x="1953" y="0"/>
                </a:moveTo>
                <a:lnTo>
                  <a:pt x="1954" y="0"/>
                </a:lnTo>
                <a:lnTo>
                  <a:pt x="1962" y="0"/>
                </a:lnTo>
                <a:lnTo>
                  <a:pt x="2046" y="5"/>
                </a:lnTo>
                <a:lnTo>
                  <a:pt x="2127" y="16"/>
                </a:lnTo>
                <a:lnTo>
                  <a:pt x="2205" y="32"/>
                </a:lnTo>
                <a:lnTo>
                  <a:pt x="2281" y="54"/>
                </a:lnTo>
                <a:lnTo>
                  <a:pt x="2354" y="80"/>
                </a:lnTo>
                <a:lnTo>
                  <a:pt x="2422" y="111"/>
                </a:lnTo>
                <a:lnTo>
                  <a:pt x="2488" y="147"/>
                </a:lnTo>
                <a:lnTo>
                  <a:pt x="2549" y="187"/>
                </a:lnTo>
                <a:lnTo>
                  <a:pt x="2608" y="232"/>
                </a:lnTo>
                <a:lnTo>
                  <a:pt x="2662" y="281"/>
                </a:lnTo>
                <a:lnTo>
                  <a:pt x="2712" y="333"/>
                </a:lnTo>
                <a:lnTo>
                  <a:pt x="2757" y="390"/>
                </a:lnTo>
                <a:lnTo>
                  <a:pt x="2798" y="450"/>
                </a:lnTo>
                <a:lnTo>
                  <a:pt x="2834" y="513"/>
                </a:lnTo>
                <a:lnTo>
                  <a:pt x="2865" y="581"/>
                </a:lnTo>
                <a:lnTo>
                  <a:pt x="2891" y="652"/>
                </a:lnTo>
                <a:lnTo>
                  <a:pt x="2911" y="724"/>
                </a:lnTo>
                <a:lnTo>
                  <a:pt x="2927" y="800"/>
                </a:lnTo>
                <a:lnTo>
                  <a:pt x="2936" y="880"/>
                </a:lnTo>
                <a:lnTo>
                  <a:pt x="2939" y="961"/>
                </a:lnTo>
                <a:lnTo>
                  <a:pt x="2945" y="1042"/>
                </a:lnTo>
                <a:lnTo>
                  <a:pt x="2947" y="1121"/>
                </a:lnTo>
                <a:lnTo>
                  <a:pt x="2944" y="1199"/>
                </a:lnTo>
                <a:lnTo>
                  <a:pt x="2938" y="1273"/>
                </a:lnTo>
                <a:lnTo>
                  <a:pt x="2928" y="1346"/>
                </a:lnTo>
                <a:lnTo>
                  <a:pt x="2913" y="1416"/>
                </a:lnTo>
                <a:lnTo>
                  <a:pt x="2959" y="1419"/>
                </a:lnTo>
                <a:lnTo>
                  <a:pt x="3004" y="1421"/>
                </a:lnTo>
                <a:lnTo>
                  <a:pt x="3050" y="1427"/>
                </a:lnTo>
                <a:lnTo>
                  <a:pt x="3098" y="1433"/>
                </a:lnTo>
                <a:lnTo>
                  <a:pt x="3145" y="1442"/>
                </a:lnTo>
                <a:lnTo>
                  <a:pt x="3193" y="1455"/>
                </a:lnTo>
                <a:lnTo>
                  <a:pt x="3239" y="1471"/>
                </a:lnTo>
                <a:lnTo>
                  <a:pt x="3285" y="1490"/>
                </a:lnTo>
                <a:lnTo>
                  <a:pt x="3331" y="1513"/>
                </a:lnTo>
                <a:lnTo>
                  <a:pt x="3374" y="1541"/>
                </a:lnTo>
                <a:lnTo>
                  <a:pt x="3414" y="1573"/>
                </a:lnTo>
                <a:lnTo>
                  <a:pt x="3454" y="1610"/>
                </a:lnTo>
                <a:lnTo>
                  <a:pt x="3490" y="1652"/>
                </a:lnTo>
                <a:lnTo>
                  <a:pt x="3524" y="1701"/>
                </a:lnTo>
                <a:lnTo>
                  <a:pt x="3551" y="1750"/>
                </a:lnTo>
                <a:lnTo>
                  <a:pt x="3574" y="1801"/>
                </a:lnTo>
                <a:lnTo>
                  <a:pt x="3591" y="1854"/>
                </a:lnTo>
                <a:lnTo>
                  <a:pt x="3603" y="1910"/>
                </a:lnTo>
                <a:lnTo>
                  <a:pt x="3613" y="1968"/>
                </a:lnTo>
                <a:lnTo>
                  <a:pt x="3619" y="2028"/>
                </a:lnTo>
                <a:lnTo>
                  <a:pt x="3624" y="2090"/>
                </a:lnTo>
                <a:lnTo>
                  <a:pt x="3626" y="2156"/>
                </a:lnTo>
                <a:lnTo>
                  <a:pt x="3627" y="2225"/>
                </a:lnTo>
                <a:lnTo>
                  <a:pt x="3627" y="2299"/>
                </a:lnTo>
                <a:lnTo>
                  <a:pt x="3627" y="2318"/>
                </a:lnTo>
                <a:lnTo>
                  <a:pt x="3627" y="2341"/>
                </a:lnTo>
                <a:lnTo>
                  <a:pt x="3627" y="2366"/>
                </a:lnTo>
                <a:lnTo>
                  <a:pt x="3628" y="2393"/>
                </a:lnTo>
                <a:lnTo>
                  <a:pt x="3628" y="2419"/>
                </a:lnTo>
                <a:lnTo>
                  <a:pt x="3628" y="2443"/>
                </a:lnTo>
                <a:lnTo>
                  <a:pt x="3628" y="2465"/>
                </a:lnTo>
                <a:lnTo>
                  <a:pt x="3628" y="2482"/>
                </a:lnTo>
                <a:lnTo>
                  <a:pt x="3629" y="2493"/>
                </a:lnTo>
                <a:lnTo>
                  <a:pt x="3629" y="2498"/>
                </a:lnTo>
                <a:lnTo>
                  <a:pt x="3625" y="2593"/>
                </a:lnTo>
                <a:lnTo>
                  <a:pt x="3617" y="2685"/>
                </a:lnTo>
                <a:lnTo>
                  <a:pt x="3602" y="2774"/>
                </a:lnTo>
                <a:lnTo>
                  <a:pt x="3583" y="2861"/>
                </a:lnTo>
                <a:lnTo>
                  <a:pt x="3559" y="2942"/>
                </a:lnTo>
                <a:lnTo>
                  <a:pt x="3531" y="3022"/>
                </a:lnTo>
                <a:lnTo>
                  <a:pt x="3497" y="3098"/>
                </a:lnTo>
                <a:lnTo>
                  <a:pt x="3458" y="3169"/>
                </a:lnTo>
                <a:lnTo>
                  <a:pt x="3414" y="3236"/>
                </a:lnTo>
                <a:lnTo>
                  <a:pt x="3366" y="3300"/>
                </a:lnTo>
                <a:lnTo>
                  <a:pt x="3314" y="3359"/>
                </a:lnTo>
                <a:lnTo>
                  <a:pt x="3256" y="3414"/>
                </a:lnTo>
                <a:lnTo>
                  <a:pt x="3195" y="3464"/>
                </a:lnTo>
                <a:lnTo>
                  <a:pt x="3129" y="3508"/>
                </a:lnTo>
                <a:lnTo>
                  <a:pt x="3060" y="3548"/>
                </a:lnTo>
                <a:lnTo>
                  <a:pt x="2988" y="3583"/>
                </a:lnTo>
                <a:lnTo>
                  <a:pt x="2911" y="3613"/>
                </a:lnTo>
                <a:lnTo>
                  <a:pt x="2832" y="3638"/>
                </a:lnTo>
                <a:lnTo>
                  <a:pt x="2749" y="3657"/>
                </a:lnTo>
                <a:lnTo>
                  <a:pt x="2665" y="3672"/>
                </a:lnTo>
                <a:lnTo>
                  <a:pt x="2576" y="3680"/>
                </a:lnTo>
                <a:lnTo>
                  <a:pt x="2485" y="3684"/>
                </a:lnTo>
                <a:lnTo>
                  <a:pt x="1159" y="3684"/>
                </a:lnTo>
                <a:lnTo>
                  <a:pt x="1134" y="3684"/>
                </a:lnTo>
                <a:lnTo>
                  <a:pt x="1042" y="3682"/>
                </a:lnTo>
                <a:lnTo>
                  <a:pt x="951" y="3675"/>
                </a:lnTo>
                <a:lnTo>
                  <a:pt x="865" y="3664"/>
                </a:lnTo>
                <a:lnTo>
                  <a:pt x="784" y="3648"/>
                </a:lnTo>
                <a:lnTo>
                  <a:pt x="705" y="3629"/>
                </a:lnTo>
                <a:lnTo>
                  <a:pt x="630" y="3604"/>
                </a:lnTo>
                <a:lnTo>
                  <a:pt x="560" y="3574"/>
                </a:lnTo>
                <a:lnTo>
                  <a:pt x="492" y="3541"/>
                </a:lnTo>
                <a:lnTo>
                  <a:pt x="429" y="3504"/>
                </a:lnTo>
                <a:lnTo>
                  <a:pt x="370" y="3462"/>
                </a:lnTo>
                <a:lnTo>
                  <a:pt x="314" y="3415"/>
                </a:lnTo>
                <a:lnTo>
                  <a:pt x="262" y="3364"/>
                </a:lnTo>
                <a:lnTo>
                  <a:pt x="216" y="3310"/>
                </a:lnTo>
                <a:lnTo>
                  <a:pt x="174" y="3252"/>
                </a:lnTo>
                <a:lnTo>
                  <a:pt x="138" y="3191"/>
                </a:lnTo>
                <a:lnTo>
                  <a:pt x="106" y="3126"/>
                </a:lnTo>
                <a:lnTo>
                  <a:pt x="79" y="3058"/>
                </a:lnTo>
                <a:lnTo>
                  <a:pt x="57" y="2985"/>
                </a:lnTo>
                <a:lnTo>
                  <a:pt x="38" y="2909"/>
                </a:lnTo>
                <a:lnTo>
                  <a:pt x="24" y="2830"/>
                </a:lnTo>
                <a:lnTo>
                  <a:pt x="14" y="2746"/>
                </a:lnTo>
                <a:lnTo>
                  <a:pt x="6" y="2658"/>
                </a:lnTo>
                <a:lnTo>
                  <a:pt x="1" y="2565"/>
                </a:lnTo>
                <a:lnTo>
                  <a:pt x="0" y="2467"/>
                </a:lnTo>
                <a:lnTo>
                  <a:pt x="0" y="2426"/>
                </a:lnTo>
                <a:lnTo>
                  <a:pt x="0" y="2386"/>
                </a:lnTo>
                <a:lnTo>
                  <a:pt x="0" y="985"/>
                </a:lnTo>
                <a:lnTo>
                  <a:pt x="6" y="913"/>
                </a:lnTo>
                <a:lnTo>
                  <a:pt x="16" y="845"/>
                </a:lnTo>
                <a:lnTo>
                  <a:pt x="28" y="780"/>
                </a:lnTo>
                <a:lnTo>
                  <a:pt x="44" y="720"/>
                </a:lnTo>
                <a:lnTo>
                  <a:pt x="63" y="662"/>
                </a:lnTo>
                <a:lnTo>
                  <a:pt x="84" y="609"/>
                </a:lnTo>
                <a:lnTo>
                  <a:pt x="106" y="559"/>
                </a:lnTo>
                <a:lnTo>
                  <a:pt x="131" y="512"/>
                </a:lnTo>
                <a:lnTo>
                  <a:pt x="156" y="469"/>
                </a:lnTo>
                <a:lnTo>
                  <a:pt x="183" y="429"/>
                </a:lnTo>
                <a:lnTo>
                  <a:pt x="209" y="393"/>
                </a:lnTo>
                <a:lnTo>
                  <a:pt x="236" y="359"/>
                </a:lnTo>
                <a:lnTo>
                  <a:pt x="262" y="328"/>
                </a:lnTo>
                <a:lnTo>
                  <a:pt x="288" y="300"/>
                </a:lnTo>
                <a:lnTo>
                  <a:pt x="342" y="249"/>
                </a:lnTo>
                <a:lnTo>
                  <a:pt x="398" y="201"/>
                </a:lnTo>
                <a:lnTo>
                  <a:pt x="459" y="159"/>
                </a:lnTo>
                <a:lnTo>
                  <a:pt x="524" y="122"/>
                </a:lnTo>
                <a:lnTo>
                  <a:pt x="593" y="90"/>
                </a:lnTo>
                <a:lnTo>
                  <a:pt x="664" y="63"/>
                </a:lnTo>
                <a:lnTo>
                  <a:pt x="740" y="40"/>
                </a:lnTo>
                <a:lnTo>
                  <a:pt x="820" y="23"/>
                </a:lnTo>
                <a:lnTo>
                  <a:pt x="902" y="11"/>
                </a:lnTo>
                <a:lnTo>
                  <a:pt x="988" y="3"/>
                </a:lnTo>
                <a:lnTo>
                  <a:pt x="1079" y="0"/>
                </a:lnTo>
                <a:lnTo>
                  <a:pt x="1088" y="0"/>
                </a:lnTo>
                <a:lnTo>
                  <a:pt x="1953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4" name="Subtitle 2">
            <a:hlinkClick r:id="rId7"/>
          </p:cNvPr>
          <p:cNvSpPr txBox="1">
            <a:spLocks/>
          </p:cNvSpPr>
          <p:nvPr userDrawn="1"/>
        </p:nvSpPr>
        <p:spPr>
          <a:xfrm>
            <a:off x="9370955" y="6165432"/>
            <a:ext cx="2959632" cy="4225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95D8"/>
              </a:buClr>
              <a:buFont typeface="Arial"/>
              <a:buNone/>
              <a:defRPr sz="900" kern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www.latentview.com</a:t>
            </a:r>
          </a:p>
        </p:txBody>
      </p:sp>
      <p:sp>
        <p:nvSpPr>
          <p:cNvPr id="4" name="Content Placeholder 3"/>
          <p:cNvSpPr>
            <a:spLocks noGrp="1"/>
          </p:cNvSpPr>
          <p:nvPr userDrawn="1">
            <p:ph sz="quarter" idx="10" hasCustomPrompt="1"/>
          </p:nvPr>
        </p:nvSpPr>
        <p:spPr>
          <a:xfrm>
            <a:off x="369605" y="5627271"/>
            <a:ext cx="2643977" cy="35698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E-mail ID</a:t>
            </a:r>
          </a:p>
        </p:txBody>
      </p:sp>
    </p:spTree>
    <p:extLst>
      <p:ext uri="{BB962C8B-B14F-4D97-AF65-F5344CB8AC3E}">
        <p14:creationId xmlns:p14="http://schemas.microsoft.com/office/powerpoint/2010/main" val="33404469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694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 userDrawn="1"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Pentagon 66"/>
          <p:cNvSpPr/>
          <p:nvPr userDrawn="1"/>
        </p:nvSpPr>
        <p:spPr>
          <a:xfrm>
            <a:off x="6215114" y="1477053"/>
            <a:ext cx="1185657" cy="641298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2" name="Pentagon 71"/>
          <p:cNvSpPr/>
          <p:nvPr userDrawn="1"/>
        </p:nvSpPr>
        <p:spPr>
          <a:xfrm>
            <a:off x="6215114" y="2401500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7" name="Pentagon 76"/>
          <p:cNvSpPr/>
          <p:nvPr userDrawn="1"/>
        </p:nvSpPr>
        <p:spPr>
          <a:xfrm>
            <a:off x="6215114" y="3317151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3322" y="148537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41887" y="162197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8239" y="2538503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8239" y="3455034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9674" y="2401909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9674" y="3318440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9097DD5-8847-43DE-B3AE-BE5A64A94902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  <p:sp>
        <p:nvSpPr>
          <p:cNvPr id="16" name="Pentagon 15"/>
          <p:cNvSpPr/>
          <p:nvPr userDrawn="1"/>
        </p:nvSpPr>
        <p:spPr>
          <a:xfrm>
            <a:off x="6215114" y="4241536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428239" y="437941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9" hasCustomPrompt="1"/>
          </p:nvPr>
        </p:nvSpPr>
        <p:spPr>
          <a:xfrm>
            <a:off x="7739674" y="424282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</p:spTree>
    <p:extLst>
      <p:ext uri="{BB962C8B-B14F-4D97-AF65-F5344CB8AC3E}">
        <p14:creationId xmlns:p14="http://schemas.microsoft.com/office/powerpoint/2010/main" val="37450648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1455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720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0082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2333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5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0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A313B-ECE7-4E53-A908-17536482F11A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51175-4601-4A49-B75B-82B45821E6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29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70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C82F69-6481-4FDB-B80F-F69D48C67F0C}"/>
              </a:ext>
            </a:extLst>
          </p:cNvPr>
          <p:cNvSpPr/>
          <p:nvPr userDrawn="1"/>
        </p:nvSpPr>
        <p:spPr>
          <a:xfrm>
            <a:off x="0" y="0"/>
            <a:ext cx="12192000" cy="52619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52049"/>
              </a:gs>
              <a:gs pos="90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944053-C2CE-4A8F-8254-E00EEBFA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476DF-F9BA-4DC2-9DF5-0B38E68B3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076" y="1123951"/>
            <a:ext cx="11744324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8011362-B18C-424D-A9DF-C8A495F0FC03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4D7D9BC-1ED0-404A-9BA4-C76BC0FBA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1650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lvl1pPr algn="ctr">
              <a:defRPr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A6739A3-A001-4132-AECF-E1735C6210C2}" type="slidenum">
              <a:rPr lang="en-US" kern="1200" smtClean="0">
                <a:solidFill>
                  <a:prstClr val="black"/>
                </a:solidFill>
                <a:ea typeface="+mn-ea"/>
              </a:rPr>
              <a:pPr/>
              <a:t>‹#›</a:t>
            </a:fld>
            <a:endParaRPr lang="en-US" kern="1200" dirty="0">
              <a:solidFill>
                <a:prstClr val="black"/>
              </a:solidFill>
              <a:ea typeface="+mn-ea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777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536">
          <p15:clr>
            <a:srgbClr val="F26B43"/>
          </p15:clr>
        </p15:guide>
        <p15:guide id="3" pos="12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C82F69-6481-4FDB-B80F-F69D48C67F0C}"/>
              </a:ext>
            </a:extLst>
          </p:cNvPr>
          <p:cNvSpPr/>
          <p:nvPr userDrawn="1"/>
        </p:nvSpPr>
        <p:spPr>
          <a:xfrm>
            <a:off x="0" y="0"/>
            <a:ext cx="12192000" cy="52619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52049"/>
              </a:gs>
              <a:gs pos="90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944053-C2CE-4A8F-8254-E00EEBFA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476DF-F9BA-4DC2-9DF5-0B38E68B3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076" y="1123951"/>
            <a:ext cx="11744324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8011362-B18C-424D-A9DF-C8A495F0FC03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 kern="12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4D7D9BC-1ED0-404A-9BA4-C76BC0FBA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1650" y="6527800"/>
            <a:ext cx="228600" cy="177800"/>
          </a:xfrm>
          <a:prstGeom prst="rect">
            <a:avLst/>
          </a:prstGeom>
          <a:solidFill>
            <a:srgbClr val="BFBFBF"/>
          </a:solidFill>
        </p:spPr>
        <p:txBody>
          <a:bodyPr wrap="none" lIns="0" tIns="0" rIns="0" bIns="0" anchor="ctr" anchorCtr="0"/>
          <a:lstStyle>
            <a:lvl1pPr algn="ctr">
              <a:defRPr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A6739A3-A001-4132-AECF-E1735C6210C2}" type="slidenum">
              <a:rPr lang="en-US" kern="1200" smtClean="0">
                <a:solidFill>
                  <a:prstClr val="black"/>
                </a:solidFill>
                <a:ea typeface="+mn-ea"/>
              </a:rPr>
              <a:pPr/>
              <a:t>‹#›</a:t>
            </a:fld>
            <a:endParaRPr lang="en-US" kern="1200" dirty="0">
              <a:solidFill>
                <a:prstClr val="black"/>
              </a:solidFill>
              <a:ea typeface="+mn-ea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353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536">
          <p15:clr>
            <a:srgbClr val="F26B43"/>
          </p15:clr>
        </p15:guide>
        <p15:guide id="3" pos="12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C82F69-6481-4FDB-B80F-F69D48C67F0C}"/>
              </a:ext>
            </a:extLst>
          </p:cNvPr>
          <p:cNvSpPr/>
          <p:nvPr userDrawn="1"/>
        </p:nvSpPr>
        <p:spPr>
          <a:xfrm>
            <a:off x="0" y="0"/>
            <a:ext cx="12192000" cy="52619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52049"/>
              </a:gs>
              <a:gs pos="90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944053-C2CE-4A8F-8254-E00EEBFA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476DF-F9BA-4DC2-9DF5-0B38E68B3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076" y="1123951"/>
            <a:ext cx="11744324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8011362-B18C-424D-A9DF-C8A495F0FC03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4D7D9BC-1ED0-404A-9BA4-C76BC0FBA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1650" y="6527800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lvl1pPr algn="ctr">
              <a:defRPr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A6739A3-A001-4132-AECF-E1735C6210C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35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536">
          <p15:clr>
            <a:srgbClr val="F26B43"/>
          </p15:clr>
        </p15:guide>
        <p15:guide id="3" pos="1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9.emf"/><Relationship Id="rId4" Type="http://schemas.openxmlformats.org/officeDocument/2006/relationships/oleObject" Target="file:///C:\Users\rajesh.krishnan\Desktop\RAJESH\Personal\Statistics%20Training.xlsx!Summary%20Statistics!R1C1:R26C4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1343" y="960009"/>
            <a:ext cx="7169106" cy="618564"/>
          </a:xfrm>
        </p:spPr>
        <p:txBody>
          <a:bodyPr/>
          <a:lstStyle/>
          <a:p>
            <a:r>
              <a:rPr lang="en-US" dirty="0"/>
              <a:t>STATISTICS TRAINING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RAJESH KRISHNAN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30/09/2019</a:t>
            </a:r>
          </a:p>
        </p:txBody>
      </p:sp>
    </p:spTree>
    <p:extLst>
      <p:ext uri="{BB962C8B-B14F-4D97-AF65-F5344CB8AC3E}">
        <p14:creationId xmlns:p14="http://schemas.microsoft.com/office/powerpoint/2010/main" val="3515094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53">
            <a:extLst>
              <a:ext uri="{FF2B5EF4-FFF2-40B4-BE49-F238E27FC236}">
                <a16:creationId xmlns:a16="http://schemas.microsoft.com/office/drawing/2014/main" id="{EE043A47-B341-4CF0-9BE0-03FD20895F25}"/>
              </a:ext>
            </a:extLst>
          </p:cNvPr>
          <p:cNvSpPr txBox="1">
            <a:spLocks/>
          </p:cNvSpPr>
          <p:nvPr/>
        </p:nvSpPr>
        <p:spPr>
          <a:xfrm>
            <a:off x="0" y="43445"/>
            <a:ext cx="12192000" cy="4083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Variables &amp; Types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390D5E-85E0-445F-BF36-6B1482E052E0}"/>
              </a:ext>
            </a:extLst>
          </p:cNvPr>
          <p:cNvSpPr/>
          <p:nvPr/>
        </p:nvSpPr>
        <p:spPr>
          <a:xfrm>
            <a:off x="360945" y="4050632"/>
            <a:ext cx="2871537" cy="1363579"/>
          </a:xfrm>
          <a:prstGeom prst="ellipse">
            <a:avLst/>
          </a:prstGeom>
          <a:solidFill>
            <a:srgbClr val="E1BD59"/>
          </a:solidFill>
          <a:ln>
            <a:solidFill>
              <a:srgbClr val="E1BD59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Types of Variables?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4E35B0-57C2-4C9B-B985-F1EAB93FAA18}"/>
              </a:ext>
            </a:extLst>
          </p:cNvPr>
          <p:cNvSpPr/>
          <p:nvPr/>
        </p:nvSpPr>
        <p:spPr>
          <a:xfrm>
            <a:off x="4443662" y="806114"/>
            <a:ext cx="6315797" cy="1363579"/>
          </a:xfrm>
          <a:prstGeom prst="rect">
            <a:avLst/>
          </a:prstGeom>
          <a:solidFill>
            <a:schemeClr val="tx2"/>
          </a:solidFill>
          <a:ln>
            <a:solidFill>
              <a:srgbClr val="FFDE75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 characteristic that varies from one person or thing to another is called a variable, i.e., a variable is any characteristic that varies from one individual member of the population to another.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1E5B957-D709-4516-BB1F-5816484CBA92}"/>
              </a:ext>
            </a:extLst>
          </p:cNvPr>
          <p:cNvSpPr/>
          <p:nvPr/>
        </p:nvSpPr>
        <p:spPr>
          <a:xfrm>
            <a:off x="473241" y="806114"/>
            <a:ext cx="2871537" cy="1363579"/>
          </a:xfrm>
          <a:prstGeom prst="ellipse">
            <a:avLst/>
          </a:prstGeom>
          <a:solidFill>
            <a:srgbClr val="FFDE75"/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What is a Variable?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958EF23-9687-44EA-84FE-1CAA6535B338}"/>
              </a:ext>
            </a:extLst>
          </p:cNvPr>
          <p:cNvCxnSpPr>
            <a:cxnSpLocks/>
          </p:cNvCxnSpPr>
          <p:nvPr/>
        </p:nvCxnSpPr>
        <p:spPr>
          <a:xfrm flipV="1">
            <a:off x="3205208" y="4080708"/>
            <a:ext cx="1184706" cy="4632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77ABB21-AF69-45DA-9FD2-4CC3A74E0CCF}"/>
              </a:ext>
            </a:extLst>
          </p:cNvPr>
          <p:cNvCxnSpPr>
            <a:cxnSpLocks/>
          </p:cNvCxnSpPr>
          <p:nvPr/>
        </p:nvCxnSpPr>
        <p:spPr>
          <a:xfrm>
            <a:off x="3205207" y="4940968"/>
            <a:ext cx="1184707" cy="4251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34C3355-126B-4CD7-931E-38104A0A3F1D}"/>
              </a:ext>
            </a:extLst>
          </p:cNvPr>
          <p:cNvCxnSpPr>
            <a:cxnSpLocks/>
          </p:cNvCxnSpPr>
          <p:nvPr/>
        </p:nvCxnSpPr>
        <p:spPr>
          <a:xfrm>
            <a:off x="3465094" y="1411706"/>
            <a:ext cx="7539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12234896-EEB7-4F44-8007-6D283F274FD7}"/>
              </a:ext>
            </a:extLst>
          </p:cNvPr>
          <p:cNvSpPr/>
          <p:nvPr/>
        </p:nvSpPr>
        <p:spPr>
          <a:xfrm>
            <a:off x="4443662" y="3713747"/>
            <a:ext cx="2302043" cy="673769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Quantitative variable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DDB33E3-93B3-4B77-9C1A-BBD396514431}"/>
              </a:ext>
            </a:extLst>
          </p:cNvPr>
          <p:cNvSpPr/>
          <p:nvPr/>
        </p:nvSpPr>
        <p:spPr>
          <a:xfrm>
            <a:off x="4443663" y="5029199"/>
            <a:ext cx="2302042" cy="102268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Qualitative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Gender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Marital Status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C81202B-77AF-4762-A44D-A89FCE8F6704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6745705" y="4050632"/>
            <a:ext cx="216569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265E870-646C-48CC-A50B-2FB12A4C9FD3}"/>
              </a:ext>
            </a:extLst>
          </p:cNvPr>
          <p:cNvCxnSpPr/>
          <p:nvPr/>
        </p:nvCxnSpPr>
        <p:spPr>
          <a:xfrm flipV="1">
            <a:off x="6962274" y="3126204"/>
            <a:ext cx="0" cy="184885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BFAB723-FDA1-49F6-B9CE-DF3F558834F1}"/>
              </a:ext>
            </a:extLst>
          </p:cNvPr>
          <p:cNvCxnSpPr/>
          <p:nvPr/>
        </p:nvCxnSpPr>
        <p:spPr>
          <a:xfrm>
            <a:off x="6962274" y="3143455"/>
            <a:ext cx="89835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9737197-37AE-42A4-8770-EBED1F8A76CD}"/>
              </a:ext>
            </a:extLst>
          </p:cNvPr>
          <p:cNvCxnSpPr/>
          <p:nvPr/>
        </p:nvCxnSpPr>
        <p:spPr>
          <a:xfrm>
            <a:off x="6962274" y="4973664"/>
            <a:ext cx="89835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C266A902-0FD0-4DF0-A427-00757991D2C4}"/>
              </a:ext>
            </a:extLst>
          </p:cNvPr>
          <p:cNvSpPr/>
          <p:nvPr/>
        </p:nvSpPr>
        <p:spPr>
          <a:xfrm>
            <a:off x="7860631" y="2802962"/>
            <a:ext cx="2887581" cy="136357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Discrete (Count variable)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No of students present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No of heads in coin toss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D6EE959-DD71-463F-A179-5290791CEFB0}"/>
              </a:ext>
            </a:extLst>
          </p:cNvPr>
          <p:cNvSpPr/>
          <p:nvPr/>
        </p:nvSpPr>
        <p:spPr>
          <a:xfrm>
            <a:off x="7871881" y="4561362"/>
            <a:ext cx="2887581" cy="17111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Continuous (By Measure)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Height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Weight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Time taken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Distance covered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006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17" grpId="0" animBg="1"/>
      <p:bldP spid="18" grpId="0" animBg="1"/>
      <p:bldP spid="32" grpId="0" animBg="1"/>
      <p:bldP spid="3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53">
            <a:extLst>
              <a:ext uri="{FF2B5EF4-FFF2-40B4-BE49-F238E27FC236}">
                <a16:creationId xmlns:a16="http://schemas.microsoft.com/office/drawing/2014/main" id="{04C714F6-DA4F-4C34-9486-0C6D05457B9F}"/>
              </a:ext>
            </a:extLst>
          </p:cNvPr>
          <p:cNvSpPr txBox="1">
            <a:spLocks/>
          </p:cNvSpPr>
          <p:nvPr/>
        </p:nvSpPr>
        <p:spPr>
          <a:xfrm>
            <a:off x="0" y="74550"/>
            <a:ext cx="12192000" cy="4083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Bef>
                <a:spcPts val="0"/>
              </a:spcBef>
              <a:buClr>
                <a:prstClr val="white"/>
              </a:buClr>
              <a:buSzPct val="100000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Scales of Measurement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3ABF56-73BC-42AE-BE91-A3DAD9380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539" y="671514"/>
            <a:ext cx="5120640" cy="2743200"/>
          </a:xfrm>
          <a:solidFill>
            <a:srgbClr val="F3A671"/>
          </a:solidFill>
          <a:ln>
            <a:noFill/>
          </a:ln>
          <a:effectLst>
            <a:softEdge rad="127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b="1" dirty="0">
                <a:latin typeface="+mn-lt"/>
              </a:rPr>
              <a:t>Nominal</a:t>
            </a:r>
          </a:p>
          <a:p>
            <a:pPr marL="0" indent="0"/>
            <a:r>
              <a:rPr lang="en-US" sz="1800" dirty="0"/>
              <a:t> If the categories of a qualitative variable are unordered, then the qualitative variable is said to be deﬁned on a nominal scale, the word nominal referring to the fact that the categories are merely names</a:t>
            </a:r>
          </a:p>
          <a:p>
            <a:pPr marL="0" indent="0"/>
            <a:r>
              <a:rPr lang="en-US" sz="1800" dirty="0"/>
              <a:t> Gender, Marital Status are some of the examples</a:t>
            </a:r>
          </a:p>
          <a:p>
            <a:pPr marL="0" indent="0"/>
            <a:endParaRPr lang="en-US" sz="1800" dirty="0">
              <a:latin typeface="+mn-lt"/>
            </a:endParaRPr>
          </a:p>
          <a:p>
            <a:pPr marL="0" indent="0">
              <a:buNone/>
            </a:pPr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4D0AAC9-9704-4F5F-9140-C9AFA699F7FB}"/>
              </a:ext>
            </a:extLst>
          </p:cNvPr>
          <p:cNvSpPr txBox="1">
            <a:spLocks/>
          </p:cNvSpPr>
          <p:nvPr/>
        </p:nvSpPr>
        <p:spPr>
          <a:xfrm>
            <a:off x="5857874" y="671514"/>
            <a:ext cx="5120640" cy="2743200"/>
          </a:xfrm>
          <a:prstGeom prst="rect">
            <a:avLst/>
          </a:prstGeom>
          <a:solidFill>
            <a:srgbClr val="FFE593"/>
          </a:solidFill>
          <a:ln>
            <a:noFill/>
          </a:ln>
          <a:effectLst>
            <a:softEdge rad="127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latin typeface="+mn-lt"/>
              </a:rPr>
              <a:t>Ordinal</a:t>
            </a:r>
          </a:p>
          <a:p>
            <a:pPr algn="just"/>
            <a:r>
              <a:rPr lang="en-US" sz="1800" dirty="0"/>
              <a:t>If the categories can be put in order, the scale is called an ordinal scale. Every value has a unique meaning</a:t>
            </a:r>
          </a:p>
          <a:p>
            <a:pPr algn="just"/>
            <a:r>
              <a:rPr lang="en-US" sz="1800" dirty="0"/>
              <a:t>Example of Ordinal scale is Clothing size (S,M,L), Attitudes (Strongly Agree, Agree, Neutral, Disagree, Strongly Disagree)</a:t>
            </a:r>
          </a:p>
          <a:p>
            <a:pPr algn="just"/>
            <a:endParaRPr lang="en-US" sz="1800" dirty="0">
              <a:latin typeface="+mn-lt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DC76209-CC4A-45FF-AA7D-EC01AFEA7D78}"/>
              </a:ext>
            </a:extLst>
          </p:cNvPr>
          <p:cNvSpPr txBox="1">
            <a:spLocks/>
          </p:cNvSpPr>
          <p:nvPr/>
        </p:nvSpPr>
        <p:spPr>
          <a:xfrm>
            <a:off x="490539" y="3599819"/>
            <a:ext cx="5120640" cy="2743200"/>
          </a:xfrm>
          <a:prstGeom prst="rect">
            <a:avLst/>
          </a:prstGeom>
          <a:solidFill>
            <a:srgbClr val="E1BD59"/>
          </a:solidFill>
          <a:ln>
            <a:noFill/>
          </a:ln>
          <a:effectLst>
            <a:softEdge rad="127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latin typeface="+mn-lt"/>
              </a:rPr>
              <a:t>Interval</a:t>
            </a:r>
          </a:p>
          <a:p>
            <a:pPr algn="just"/>
            <a:r>
              <a:rPr lang="en-US" sz="1900" dirty="0"/>
              <a:t>The interval scale of measurement is a type of measurement scale that is characterized by equal intervals between scale units.</a:t>
            </a:r>
          </a:p>
          <a:p>
            <a:pPr algn="just"/>
            <a:r>
              <a:rPr lang="en-US" sz="1900" dirty="0"/>
              <a:t>Temperature is on the interval scale: a difference of 10 degrees between 90 and 100 means the same as 10 degrees between 150 and 160. If meaningful divisions are possible, the data is on a interval scale.</a:t>
            </a:r>
          </a:p>
          <a:p>
            <a:pPr algn="just"/>
            <a:endParaRPr lang="en-US" sz="1800" dirty="0">
              <a:latin typeface="+mn-lt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F0B3C795-88B4-4C62-A85A-2C4E2010CE06}"/>
              </a:ext>
            </a:extLst>
          </p:cNvPr>
          <p:cNvSpPr txBox="1">
            <a:spLocks/>
          </p:cNvSpPr>
          <p:nvPr/>
        </p:nvSpPr>
        <p:spPr>
          <a:xfrm>
            <a:off x="5857874" y="3599819"/>
            <a:ext cx="5120640" cy="2743200"/>
          </a:xfrm>
          <a:prstGeom prst="rect">
            <a:avLst/>
          </a:prstGeom>
          <a:solidFill>
            <a:srgbClr val="A8C9F2"/>
          </a:solidFill>
          <a:ln>
            <a:noFill/>
          </a:ln>
          <a:effectLst>
            <a:softEdge rad="127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latin typeface="+mn-lt"/>
              </a:rPr>
              <a:t>Ratio</a:t>
            </a:r>
          </a:p>
          <a:p>
            <a:pPr algn="just"/>
            <a:r>
              <a:rPr lang="en-US" sz="1800" dirty="0"/>
              <a:t> A ratio scale is an interval scale with a meaningful absolute zero point. </a:t>
            </a:r>
          </a:p>
          <a:p>
            <a:pPr algn="just"/>
            <a:r>
              <a:rPr lang="en-US" sz="1800" dirty="0"/>
              <a:t>For example, temperature measured on the Centigrade system is a interval variable and the height of person is a ratio variable.</a:t>
            </a:r>
          </a:p>
        </p:txBody>
      </p:sp>
    </p:spTree>
    <p:extLst>
      <p:ext uri="{BB962C8B-B14F-4D97-AF65-F5344CB8AC3E}">
        <p14:creationId xmlns:p14="http://schemas.microsoft.com/office/powerpoint/2010/main" val="2682647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5" grpId="0" animBg="1"/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53">
            <a:extLst>
              <a:ext uri="{FF2B5EF4-FFF2-40B4-BE49-F238E27FC236}">
                <a16:creationId xmlns:a16="http://schemas.microsoft.com/office/drawing/2014/main" id="{04C714F6-DA4F-4C34-9486-0C6D05457B9F}"/>
              </a:ext>
            </a:extLst>
          </p:cNvPr>
          <p:cNvSpPr txBox="1">
            <a:spLocks/>
          </p:cNvSpPr>
          <p:nvPr/>
        </p:nvSpPr>
        <p:spPr>
          <a:xfrm>
            <a:off x="-1251284" y="-112295"/>
            <a:ext cx="8835628" cy="694596"/>
          </a:xfrm>
          <a:prstGeom prst="ellipse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r>
              <a:rPr lang="en-US" dirty="0">
                <a:sym typeface="Arial"/>
              </a:rPr>
              <a:t>Describing Data by Tables &amp; Graphs</a:t>
            </a:r>
            <a:endParaRPr kumimoji="0" lang="en-US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sym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F5946C-33A4-4F2B-B08F-EC52AD612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9543" y="2589086"/>
            <a:ext cx="4358881" cy="2755478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607803A-4E99-444E-94F7-8785CDDF5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80154" y="1884045"/>
            <a:ext cx="3275668" cy="2853308"/>
          </a:xfrm>
          <a:custGeom>
            <a:avLst/>
            <a:gdLst>
              <a:gd name="connsiteX0" fmla="*/ 3275668 w 3275668"/>
              <a:gd name="connsiteY0" fmla="*/ 2853308 h 2853308"/>
              <a:gd name="connsiteX1" fmla="*/ 655 w 3275668"/>
              <a:gd name="connsiteY1" fmla="*/ 2853308 h 2853308"/>
              <a:gd name="connsiteX2" fmla="*/ 0 w 3275668"/>
              <a:gd name="connsiteY2" fmla="*/ 2467565 h 2853308"/>
              <a:gd name="connsiteX3" fmla="*/ 2869894 w 3275668"/>
              <a:gd name="connsiteY3" fmla="*/ 2468888 h 2853308"/>
              <a:gd name="connsiteX4" fmla="*/ 2869894 w 3275668"/>
              <a:gd name="connsiteY4" fmla="*/ 0 h 2853308"/>
              <a:gd name="connsiteX5" fmla="*/ 3275668 w 3275668"/>
              <a:gd name="connsiteY5" fmla="*/ 0 h 285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668" h="2853308">
                <a:moveTo>
                  <a:pt x="3275668" y="2853308"/>
                </a:moveTo>
                <a:lnTo>
                  <a:pt x="655" y="2853308"/>
                </a:lnTo>
                <a:cubicBezTo>
                  <a:pt x="-655" y="2720171"/>
                  <a:pt x="1310" y="2600702"/>
                  <a:pt x="0" y="2467565"/>
                </a:cubicBezTo>
                <a:lnTo>
                  <a:pt x="2869894" y="2468888"/>
                </a:lnTo>
                <a:lnTo>
                  <a:pt x="2869894" y="0"/>
                </a:lnTo>
                <a:lnTo>
                  <a:pt x="3275668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989BE6A-C309-418E-8ADD-1616A9805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55822" y="3222529"/>
            <a:ext cx="3242952" cy="2828156"/>
          </a:xfrm>
          <a:custGeom>
            <a:avLst/>
            <a:gdLst>
              <a:gd name="connsiteX0" fmla="*/ 2837178 w 3242952"/>
              <a:gd name="connsiteY0" fmla="*/ 0 h 2828156"/>
              <a:gd name="connsiteX1" fmla="*/ 3242952 w 3242952"/>
              <a:gd name="connsiteY1" fmla="*/ 0 h 2828156"/>
              <a:gd name="connsiteX2" fmla="*/ 3242952 w 3242952"/>
              <a:gd name="connsiteY2" fmla="*/ 2828156 h 2828156"/>
              <a:gd name="connsiteX3" fmla="*/ 0 w 3242952"/>
              <a:gd name="connsiteY3" fmla="*/ 2828156 h 2828156"/>
              <a:gd name="connsiteX4" fmla="*/ 0 w 3242952"/>
              <a:gd name="connsiteY4" fmla="*/ 2442859 h 2828156"/>
              <a:gd name="connsiteX5" fmla="*/ 2837178 w 3242952"/>
              <a:gd name="connsiteY5" fmla="*/ 2443295 h 282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42952" h="2828156">
                <a:moveTo>
                  <a:pt x="2837178" y="0"/>
                </a:moveTo>
                <a:lnTo>
                  <a:pt x="3242952" y="0"/>
                </a:lnTo>
                <a:lnTo>
                  <a:pt x="3242952" y="2828156"/>
                </a:lnTo>
                <a:lnTo>
                  <a:pt x="0" y="2828156"/>
                </a:lnTo>
                <a:lnTo>
                  <a:pt x="0" y="2442859"/>
                </a:lnTo>
                <a:lnTo>
                  <a:pt x="2837178" y="2443295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8B5AA95-F9F8-44A8-A4A0-DB29D5FC4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4251" y="1249462"/>
            <a:ext cx="3627063" cy="3387145"/>
          </a:xfrm>
          <a:solidFill>
            <a:schemeClr val="accent6"/>
          </a:solidFill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+mn-lt"/>
                <a:cs typeface="+mn-cs"/>
              </a:rPr>
              <a:t>Frequency - The number of observations that fall into particular class (or category) of the qualitative variable is called the frequency (or count) of that class. 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+mn-lt"/>
                <a:cs typeface="+mn-cs"/>
              </a:rPr>
              <a:t>Frequency Distribution - A table listing all classes and their frequencies is called. a frequency distribution</a:t>
            </a:r>
          </a:p>
        </p:txBody>
      </p:sp>
    </p:spTree>
    <p:extLst>
      <p:ext uri="{BB962C8B-B14F-4D97-AF65-F5344CB8AC3E}">
        <p14:creationId xmlns:p14="http://schemas.microsoft.com/office/powerpoint/2010/main" val="99515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53">
            <a:extLst>
              <a:ext uri="{FF2B5EF4-FFF2-40B4-BE49-F238E27FC236}">
                <a16:creationId xmlns:a16="http://schemas.microsoft.com/office/drawing/2014/main" id="{04C714F6-DA4F-4C34-9486-0C6D05457B9F}"/>
              </a:ext>
            </a:extLst>
          </p:cNvPr>
          <p:cNvSpPr txBox="1">
            <a:spLocks/>
          </p:cNvSpPr>
          <p:nvPr/>
        </p:nvSpPr>
        <p:spPr>
          <a:xfrm>
            <a:off x="0" y="-1764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r>
              <a:rPr lang="en-US" kern="1200" dirty="0">
                <a:sym typeface="Arial"/>
              </a:rPr>
              <a:t>Describing Data by Tables &amp; Graphs (</a:t>
            </a:r>
            <a:r>
              <a:rPr lang="en-US" kern="1200" dirty="0" err="1">
                <a:sym typeface="Arial"/>
              </a:rPr>
              <a:t>contd</a:t>
            </a:r>
            <a:r>
              <a:rPr lang="en-US" kern="1200" dirty="0">
                <a:sym typeface="Arial"/>
              </a:rPr>
              <a:t>…) – Class Intervals</a:t>
            </a:r>
          </a:p>
          <a:p>
            <a:pPr lvl="0"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sym typeface="Arial"/>
            </a:endParaRPr>
          </a:p>
        </p:txBody>
      </p:sp>
      <p:graphicFrame>
        <p:nvGraphicFramePr>
          <p:cNvPr id="12" name="Content Placeholder 7">
            <a:extLst>
              <a:ext uri="{FF2B5EF4-FFF2-40B4-BE49-F238E27FC236}">
                <a16:creationId xmlns:a16="http://schemas.microsoft.com/office/drawing/2014/main" id="{2276FE10-3635-4E22-A1CD-FF5AB70DCA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9614431"/>
              </p:ext>
            </p:extLst>
          </p:nvPr>
        </p:nvGraphicFramePr>
        <p:xfrm>
          <a:off x="401053" y="657727"/>
          <a:ext cx="11293642" cy="59355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04281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3E1E49DF-9AC6-45FC-B4B4-2605310EAF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>
                                            <p:graphicEl>
                                              <a:dgm id="{3E1E49DF-9AC6-45FC-B4B4-2605310EAF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>
                                            <p:graphicEl>
                                              <a:dgm id="{3E1E49DF-9AC6-45FC-B4B4-2605310EAF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>
                                            <p:graphicEl>
                                              <a:dgm id="{3E1E49DF-9AC6-45FC-B4B4-2605310EAF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>
                                            <p:graphicEl>
                                              <a:dgm id="{3E1E49DF-9AC6-45FC-B4B4-2605310EAF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>
                                            <p:graphicEl>
                                              <a:dgm id="{3E1E49DF-9AC6-45FC-B4B4-2605310EAF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D2A50F10-826D-47D8-BBAC-26DECB0188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>
                                            <p:graphicEl>
                                              <a:dgm id="{D2A50F10-826D-47D8-BBAC-26DECB0188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>
                                            <p:graphicEl>
                                              <a:dgm id="{D2A50F10-826D-47D8-BBAC-26DECB0188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>
                                            <p:graphicEl>
                                              <a:dgm id="{D2A50F10-826D-47D8-BBAC-26DECB0188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>
                                            <p:graphicEl>
                                              <a:dgm id="{D2A50F10-826D-47D8-BBAC-26DECB0188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>
                                            <p:graphicEl>
                                              <a:dgm id="{D2A50F10-826D-47D8-BBAC-26DECB0188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42081522-B777-49E8-8E5B-356AE0482C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>
                                            <p:graphicEl>
                                              <a:dgm id="{42081522-B777-49E8-8E5B-356AE0482C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>
                                            <p:graphicEl>
                                              <a:dgm id="{42081522-B777-49E8-8E5B-356AE0482C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>
                                            <p:graphicEl>
                                              <a:dgm id="{42081522-B777-49E8-8E5B-356AE0482C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>
                                            <p:graphicEl>
                                              <a:dgm id="{42081522-B777-49E8-8E5B-356AE0482C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>
                                            <p:graphicEl>
                                              <a:dgm id="{42081522-B777-49E8-8E5B-356AE0482C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CFEC5D1F-9EAB-4DA5-8C36-2634A0B710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>
                                            <p:graphicEl>
                                              <a:dgm id="{CFEC5D1F-9EAB-4DA5-8C36-2634A0B710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>
                                            <p:graphicEl>
                                              <a:dgm id="{CFEC5D1F-9EAB-4DA5-8C36-2634A0B710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>
                                            <p:graphicEl>
                                              <a:dgm id="{CFEC5D1F-9EAB-4DA5-8C36-2634A0B710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>
                                            <p:graphicEl>
                                              <a:dgm id="{CFEC5D1F-9EAB-4DA5-8C36-2634A0B710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>
                                            <p:graphicEl>
                                              <a:dgm id="{CFEC5D1F-9EAB-4DA5-8C36-2634A0B710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1520F414-E6CF-4CC5-8EE9-6AAF053C54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>
                                            <p:graphicEl>
                                              <a:dgm id="{1520F414-E6CF-4CC5-8EE9-6AAF053C54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>
                                            <p:graphicEl>
                                              <a:dgm id="{1520F414-E6CF-4CC5-8EE9-6AAF053C54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>
                                            <p:graphicEl>
                                              <a:dgm id="{1520F414-E6CF-4CC5-8EE9-6AAF053C54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>
                                            <p:graphicEl>
                                              <a:dgm id="{1520F414-E6CF-4CC5-8EE9-6AAF053C54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>
                                            <p:graphicEl>
                                              <a:dgm id="{1520F414-E6CF-4CC5-8EE9-6AAF053C54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Sub>
          <a:bldDgm bld="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15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FA676E-B86E-4DBE-9CA5-5C3CACDA1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395" y="624052"/>
            <a:ext cx="3922605" cy="37086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75CB32-38AC-4D09-9095-C57ADE1B22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5929" y="617811"/>
            <a:ext cx="3881476" cy="3708649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D5DE7F3A-8F46-4E32-8151-66BAB816B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715" y="581038"/>
            <a:ext cx="3542936" cy="3745422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hape 553">
            <a:extLst>
              <a:ext uri="{FF2B5EF4-FFF2-40B4-BE49-F238E27FC236}">
                <a16:creationId xmlns:a16="http://schemas.microsoft.com/office/drawing/2014/main" id="{0F468214-9519-41D8-996C-F9885E71E879}"/>
              </a:ext>
            </a:extLst>
          </p:cNvPr>
          <p:cNvSpPr txBox="1">
            <a:spLocks/>
          </p:cNvSpPr>
          <p:nvPr/>
        </p:nvSpPr>
        <p:spPr>
          <a:xfrm>
            <a:off x="-1916349" y="-76784"/>
            <a:ext cx="12824983" cy="694596"/>
          </a:xfrm>
          <a:prstGeom prst="ellipse">
            <a:avLst/>
          </a:prstGeom>
        </p:spPr>
        <p:txBody>
          <a:bodyPr vert="horz" lIns="91440" tIns="45720" rIns="91440" bIns="45720" rtlCol="0" anchor="b" anchorCtr="0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r>
              <a:rPr lang="en-US" dirty="0">
                <a:sym typeface="Arial"/>
              </a:rPr>
              <a:t>Describing </a:t>
            </a:r>
            <a:r>
              <a:rPr lang="en-US" sz="3000" dirty="0">
                <a:sym typeface="Arial"/>
              </a:rPr>
              <a:t>Data</a:t>
            </a:r>
            <a:r>
              <a:rPr lang="en-US" dirty="0">
                <a:sym typeface="Arial"/>
              </a:rPr>
              <a:t> by Tables &amp; Graphs (contd…) – Bar Charts</a:t>
            </a:r>
            <a:endParaRPr kumimoji="0" lang="en-US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F1B330-B835-46D9-BB58-31801982097C}"/>
              </a:ext>
            </a:extLst>
          </p:cNvPr>
          <p:cNvSpPr txBox="1"/>
          <p:nvPr/>
        </p:nvSpPr>
        <p:spPr>
          <a:xfrm>
            <a:off x="8353931" y="4804864"/>
            <a:ext cx="3031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Stacked Bar Chart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E32BA95-55E7-42AA-897E-DC17389AD490}"/>
              </a:ext>
            </a:extLst>
          </p:cNvPr>
          <p:cNvSpPr txBox="1"/>
          <p:nvPr/>
        </p:nvSpPr>
        <p:spPr>
          <a:xfrm>
            <a:off x="4817567" y="4794366"/>
            <a:ext cx="3031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Grouped Bar Chart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A32812-F53C-48AF-ADAA-DE57206B77E6}"/>
              </a:ext>
            </a:extLst>
          </p:cNvPr>
          <p:cNvSpPr txBox="1"/>
          <p:nvPr/>
        </p:nvSpPr>
        <p:spPr>
          <a:xfrm>
            <a:off x="806114" y="4794366"/>
            <a:ext cx="3031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Vertical Bar Chart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CD58CA-2410-41F3-A79B-2FB117F8C14F}"/>
              </a:ext>
            </a:extLst>
          </p:cNvPr>
          <p:cNvSpPr txBox="1"/>
          <p:nvPr/>
        </p:nvSpPr>
        <p:spPr>
          <a:xfrm>
            <a:off x="625642" y="5738691"/>
            <a:ext cx="10876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Other types of Bar charts are: Sorted Bar chart, Horizontal Bar chart, Percentage Bar chart</a:t>
            </a:r>
          </a:p>
        </p:txBody>
      </p:sp>
    </p:spTree>
    <p:extLst>
      <p:ext uri="{BB962C8B-B14F-4D97-AF65-F5344CB8AC3E}">
        <p14:creationId xmlns:p14="http://schemas.microsoft.com/office/powerpoint/2010/main" val="3421676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553">
            <a:extLst>
              <a:ext uri="{FF2B5EF4-FFF2-40B4-BE49-F238E27FC236}">
                <a16:creationId xmlns:a16="http://schemas.microsoft.com/office/drawing/2014/main" id="{0F468214-9519-41D8-996C-F9885E71E879}"/>
              </a:ext>
            </a:extLst>
          </p:cNvPr>
          <p:cNvSpPr txBox="1">
            <a:spLocks/>
          </p:cNvSpPr>
          <p:nvPr/>
        </p:nvSpPr>
        <p:spPr>
          <a:xfrm>
            <a:off x="-1916349" y="-76784"/>
            <a:ext cx="14108349" cy="694596"/>
          </a:xfrm>
          <a:prstGeom prst="ellipse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r>
              <a:rPr lang="en-US" sz="2400" dirty="0">
                <a:sym typeface="Arial"/>
              </a:rPr>
              <a:t>Describing Data by Tables &amp; Graphs (contd…) – Pie Chart &amp; Histogram</a:t>
            </a:r>
            <a:endParaRPr kumimoji="0" lang="en-US" sz="2400" i="0" u="none" strike="noStrike" cap="none" spc="0" normalizeH="0" baseline="0" noProof="0" dirty="0">
              <a:ln>
                <a:noFill/>
              </a:ln>
              <a:effectLst/>
              <a:uLnTx/>
              <a:uFillTx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F1B330-B835-46D9-BB58-31801982097C}"/>
              </a:ext>
            </a:extLst>
          </p:cNvPr>
          <p:cNvSpPr txBox="1"/>
          <p:nvPr/>
        </p:nvSpPr>
        <p:spPr>
          <a:xfrm>
            <a:off x="8353931" y="4804864"/>
            <a:ext cx="3031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Stacked Bar Chart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E32BA95-55E7-42AA-897E-DC17389AD490}"/>
              </a:ext>
            </a:extLst>
          </p:cNvPr>
          <p:cNvSpPr txBox="1"/>
          <p:nvPr/>
        </p:nvSpPr>
        <p:spPr>
          <a:xfrm>
            <a:off x="4817567" y="4794366"/>
            <a:ext cx="3031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Grouped Bar Chart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A32812-F53C-48AF-ADAA-DE57206B77E6}"/>
              </a:ext>
            </a:extLst>
          </p:cNvPr>
          <p:cNvSpPr txBox="1"/>
          <p:nvPr/>
        </p:nvSpPr>
        <p:spPr>
          <a:xfrm>
            <a:off x="5994885" y="4970455"/>
            <a:ext cx="5181600" cy="1280160"/>
          </a:xfrm>
          <a:prstGeom prst="rect">
            <a:avLst/>
          </a:prstGeom>
          <a:solidFill>
            <a:srgbClr val="FFDE7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tx1"/>
                </a:solidFill>
              </a:rPr>
              <a:t>A pie-chart is a representation of values as slices of a circle with different colors. The slices are labeled and the numbers corresponding to each slice is also represented in the chart.</a:t>
            </a:r>
            <a:endParaRPr lang="en-US" sz="2000" b="1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71306-06FC-4834-8D8F-34A38D7CF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751" y="590295"/>
            <a:ext cx="5705474" cy="38258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A6126F-6194-4E7E-AB88-EF64A6EC3E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294" y="558211"/>
            <a:ext cx="5705475" cy="41529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1F75748-95CF-4E82-A4BC-CB1E9E39C9F3}"/>
              </a:ext>
            </a:extLst>
          </p:cNvPr>
          <p:cNvSpPr/>
          <p:nvPr/>
        </p:nvSpPr>
        <p:spPr>
          <a:xfrm>
            <a:off x="299082" y="4970455"/>
            <a:ext cx="5486400" cy="128016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just"/>
            <a:r>
              <a:rPr lang="en-US" dirty="0"/>
              <a:t>A </a:t>
            </a:r>
            <a:r>
              <a:rPr lang="en-US" b="1" dirty="0"/>
              <a:t>histogram</a:t>
            </a:r>
            <a:r>
              <a:rPr lang="en-US" dirty="0"/>
              <a:t> is an accurate representation of the distribution of numerical data. It is an estimate of the probability distribution of a continuous variable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42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553">
            <a:extLst>
              <a:ext uri="{FF2B5EF4-FFF2-40B4-BE49-F238E27FC236}">
                <a16:creationId xmlns:a16="http://schemas.microsoft.com/office/drawing/2014/main" id="{0F468214-9519-41D8-996C-F9885E71E879}"/>
              </a:ext>
            </a:extLst>
          </p:cNvPr>
          <p:cNvSpPr txBox="1">
            <a:spLocks/>
          </p:cNvSpPr>
          <p:nvPr/>
        </p:nvSpPr>
        <p:spPr>
          <a:xfrm>
            <a:off x="-1916349" y="-76784"/>
            <a:ext cx="14108349" cy="694596"/>
          </a:xfrm>
          <a:prstGeom prst="ellipse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r>
              <a:rPr lang="en-US" sz="2400" dirty="0">
                <a:sym typeface="Arial"/>
              </a:rPr>
              <a:t>Describing Data by Tables &amp; Graphs (contd…) – Scatter plot &amp; Box plot</a:t>
            </a:r>
            <a:endParaRPr kumimoji="0" lang="en-US" sz="2400" i="0" u="none" strike="noStrike" cap="none" spc="0" normalizeH="0" baseline="0" noProof="0" dirty="0">
              <a:ln>
                <a:noFill/>
              </a:ln>
              <a:effectLst/>
              <a:uLnTx/>
              <a:uFillTx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F1B330-B835-46D9-BB58-31801982097C}"/>
              </a:ext>
            </a:extLst>
          </p:cNvPr>
          <p:cNvSpPr txBox="1"/>
          <p:nvPr/>
        </p:nvSpPr>
        <p:spPr>
          <a:xfrm>
            <a:off x="8353931" y="4804864"/>
            <a:ext cx="3031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Stacked Bar Chart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E32BA95-55E7-42AA-897E-DC17389AD490}"/>
              </a:ext>
            </a:extLst>
          </p:cNvPr>
          <p:cNvSpPr txBox="1"/>
          <p:nvPr/>
        </p:nvSpPr>
        <p:spPr>
          <a:xfrm>
            <a:off x="4817567" y="4794366"/>
            <a:ext cx="3031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Grouped Bar Chart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A32812-F53C-48AF-ADAA-DE57206B77E6}"/>
              </a:ext>
            </a:extLst>
          </p:cNvPr>
          <p:cNvSpPr txBox="1"/>
          <p:nvPr/>
        </p:nvSpPr>
        <p:spPr>
          <a:xfrm>
            <a:off x="625642" y="4794366"/>
            <a:ext cx="4692316" cy="1631216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 algn="just">
              <a:defRPr sz="20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b="1" dirty="0"/>
              <a:t>A scatter plot is a two-dimensional data visualization that uses dots to represent the values obtained for two different variables - one plotted along the x-axis and the other plotted along the y-axis.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F75748-95CF-4E82-A4BC-CB1E9E39C9F3}"/>
              </a:ext>
            </a:extLst>
          </p:cNvPr>
          <p:cNvSpPr/>
          <p:nvPr/>
        </p:nvSpPr>
        <p:spPr>
          <a:xfrm>
            <a:off x="5768987" y="4787860"/>
            <a:ext cx="5139646" cy="1920240"/>
          </a:xfrm>
          <a:prstGeom prst="rect">
            <a:avLst/>
          </a:prstGeom>
          <a:solidFill>
            <a:srgbClr val="FFDE7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chemeClr val="tx1"/>
                </a:solidFill>
              </a:rPr>
              <a:t>In descriptive statistics, boxplot is a method for graphically depicting groups of numerical data through their quartiles. It may also have lines extending vertically from the boxes (</a:t>
            </a:r>
            <a:r>
              <a:rPr lang="en-US" sz="2000" b="1" i="1" dirty="0">
                <a:solidFill>
                  <a:schemeClr val="tx1"/>
                </a:solidFill>
              </a:rPr>
              <a:t>whiskers</a:t>
            </a:r>
            <a:r>
              <a:rPr lang="en-US" sz="2000" b="1" dirty="0">
                <a:solidFill>
                  <a:schemeClr val="tx1"/>
                </a:solidFill>
              </a:rPr>
              <a:t>) indicating variability outside the upper and lower quartiles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E466D3-6F04-4A77-A2F6-DC431B3C9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63" y="1026695"/>
            <a:ext cx="5592524" cy="3272589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48DAE9-E4EB-448C-98D5-283EF674C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9198" y="982852"/>
            <a:ext cx="5139646" cy="336232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</p:spTree>
    <p:extLst>
      <p:ext uri="{BB962C8B-B14F-4D97-AF65-F5344CB8AC3E}">
        <p14:creationId xmlns:p14="http://schemas.microsoft.com/office/powerpoint/2010/main" val="4237569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53">
            <a:extLst>
              <a:ext uri="{FF2B5EF4-FFF2-40B4-BE49-F238E27FC236}">
                <a16:creationId xmlns:a16="http://schemas.microsoft.com/office/drawing/2014/main" id="{04C714F6-DA4F-4C34-9486-0C6D05457B9F}"/>
              </a:ext>
            </a:extLst>
          </p:cNvPr>
          <p:cNvSpPr txBox="1">
            <a:spLocks/>
          </p:cNvSpPr>
          <p:nvPr/>
        </p:nvSpPr>
        <p:spPr>
          <a:xfrm>
            <a:off x="0" y="-1764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r>
              <a:rPr lang="en-US" kern="1200" dirty="0">
                <a:sym typeface="Arial"/>
              </a:rPr>
              <a:t>Describing Data by Tables &amp; Graphs – How to read a Box plot</a:t>
            </a:r>
          </a:p>
          <a:p>
            <a:pPr lvl="0"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sym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5EBC5C-82D2-4F68-B6C4-A93657AEC447}"/>
              </a:ext>
            </a:extLst>
          </p:cNvPr>
          <p:cNvSpPr/>
          <p:nvPr/>
        </p:nvSpPr>
        <p:spPr>
          <a:xfrm>
            <a:off x="232610" y="569784"/>
            <a:ext cx="11726780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A box plot shows the distribution of data. It is useful in visualizing skewness in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34C73F-09D2-46E0-B1BE-E1E626DBB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544" y="1000437"/>
            <a:ext cx="4320340" cy="49030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F60B4B-9485-45F1-8D5B-3A0D9D944F43}"/>
              </a:ext>
            </a:extLst>
          </p:cNvPr>
          <p:cNvSpPr txBox="1"/>
          <p:nvPr/>
        </p:nvSpPr>
        <p:spPr>
          <a:xfrm>
            <a:off x="5101389" y="1286847"/>
            <a:ext cx="68580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b="1" dirty="0"/>
              <a:t>Normal Distribution or Symmetric Distribution : </a:t>
            </a:r>
            <a:r>
              <a:rPr lang="en-US" dirty="0"/>
              <a:t>If</a:t>
            </a:r>
            <a:r>
              <a:rPr lang="en-US" b="1" dirty="0"/>
              <a:t> </a:t>
            </a:r>
            <a:r>
              <a:rPr lang="en-US" dirty="0"/>
              <a:t>a box plot has equal proportions around the median, we can say distribution is symmetric or normal. </a:t>
            </a:r>
          </a:p>
          <a:p>
            <a:pPr fontAlgn="base"/>
            <a:br>
              <a:rPr lang="en-US" dirty="0"/>
            </a:br>
            <a:r>
              <a:rPr lang="en-US" b="1" dirty="0"/>
              <a:t>Positively Skewed : </a:t>
            </a:r>
            <a:r>
              <a:rPr lang="en-US" dirty="0"/>
              <a:t>For a distribution that is positively skewed, the box plot will show the median closer to the lower or bottom quartile.</a:t>
            </a:r>
          </a:p>
          <a:p>
            <a:endParaRPr lang="en-US" dirty="0"/>
          </a:p>
          <a:p>
            <a:r>
              <a:rPr lang="en-US" b="1" dirty="0"/>
              <a:t>Negatively Skewed</a:t>
            </a:r>
            <a:r>
              <a:rPr lang="en-US" dirty="0"/>
              <a:t> : For a distribution that is negatively skewed, the box plot will show the median closer to the upper or top quartile.</a:t>
            </a:r>
          </a:p>
          <a:p>
            <a:endParaRPr lang="en-US" dirty="0"/>
          </a:p>
          <a:p>
            <a:r>
              <a:rPr lang="en-US" b="1" dirty="0"/>
              <a:t>Outlier </a:t>
            </a:r>
            <a:r>
              <a:rPr lang="en-US" dirty="0"/>
              <a:t>: If a value is higher than the 1.5*IQR above the upper quartile (Q3), the value will be considered as outlier. Similarly, if a value is lower than the 1.5*IQR below the lower quartile (Q1), the value will be considered as outlier.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FB0033-8406-49FC-9CD0-FEEB5F0E2ACF}"/>
              </a:ext>
            </a:extLst>
          </p:cNvPr>
          <p:cNvSpPr/>
          <p:nvPr/>
        </p:nvSpPr>
        <p:spPr>
          <a:xfrm>
            <a:off x="1347536" y="5934038"/>
            <a:ext cx="9496927" cy="3693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Boxplot is usually better for comparing distributions between several groups or data sets</a:t>
            </a:r>
          </a:p>
        </p:txBody>
      </p:sp>
    </p:spTree>
    <p:extLst>
      <p:ext uri="{BB962C8B-B14F-4D97-AF65-F5344CB8AC3E}">
        <p14:creationId xmlns:p14="http://schemas.microsoft.com/office/powerpoint/2010/main" val="346935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53">
            <a:extLst>
              <a:ext uri="{FF2B5EF4-FFF2-40B4-BE49-F238E27FC236}">
                <a16:creationId xmlns:a16="http://schemas.microsoft.com/office/drawing/2014/main" id="{04C714F6-DA4F-4C34-9486-0C6D05457B9F}"/>
              </a:ext>
            </a:extLst>
          </p:cNvPr>
          <p:cNvSpPr txBox="1">
            <a:spLocks/>
          </p:cNvSpPr>
          <p:nvPr/>
        </p:nvSpPr>
        <p:spPr>
          <a:xfrm>
            <a:off x="0" y="-1764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r>
              <a:rPr lang="en-US" kern="1200" dirty="0">
                <a:sym typeface="Arial"/>
              </a:rPr>
              <a:t>Measures of Central Tendency</a:t>
            </a:r>
          </a:p>
          <a:p>
            <a:pPr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sym typeface="Arial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BEC6360-1FDB-4BDD-B749-AA80DA764505}"/>
              </a:ext>
            </a:extLst>
          </p:cNvPr>
          <p:cNvSpPr/>
          <p:nvPr/>
        </p:nvSpPr>
        <p:spPr>
          <a:xfrm>
            <a:off x="6657473" y="3473116"/>
            <a:ext cx="1435769" cy="545431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9429D4FF-3B0E-4DBF-B3BE-CDDB8BAC5F7C}"/>
              </a:ext>
            </a:extLst>
          </p:cNvPr>
          <p:cNvSpPr/>
          <p:nvPr/>
        </p:nvSpPr>
        <p:spPr>
          <a:xfrm>
            <a:off x="3481136" y="1248318"/>
            <a:ext cx="1395663" cy="545431"/>
          </a:xfrm>
          <a:prstGeom prst="lef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C0902C-01B6-409D-BF70-2EAEB0A7F4F6}"/>
              </a:ext>
            </a:extLst>
          </p:cNvPr>
          <p:cNvSpPr/>
          <p:nvPr/>
        </p:nvSpPr>
        <p:spPr>
          <a:xfrm>
            <a:off x="4876799" y="689810"/>
            <a:ext cx="1764632" cy="1796716"/>
          </a:xfrm>
          <a:prstGeom prst="rect">
            <a:avLst/>
          </a:prstGeom>
          <a:solidFill>
            <a:schemeClr val="tx2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MEAN</a:t>
            </a:r>
          </a:p>
          <a:p>
            <a:pPr algn="ctr"/>
            <a:r>
              <a:rPr lang="en-US" i="1" dirty="0">
                <a:solidFill>
                  <a:schemeClr val="bg1"/>
                </a:solidFill>
              </a:rPr>
              <a:t>(Average Value)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i="1" dirty="0">
                <a:solidFill>
                  <a:schemeClr val="bg1"/>
                </a:solidFill>
              </a:rPr>
              <a:t>It is the sum of the observations divided by the sample size.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D63CE5-6F3D-4832-8A73-3AB829BEE706}"/>
              </a:ext>
            </a:extLst>
          </p:cNvPr>
          <p:cNvSpPr txBox="1"/>
          <p:nvPr/>
        </p:nvSpPr>
        <p:spPr>
          <a:xfrm>
            <a:off x="8149389" y="743793"/>
            <a:ext cx="2468880" cy="1554480"/>
          </a:xfrm>
          <a:prstGeom prst="rect">
            <a:avLst/>
          </a:prstGeom>
          <a:solidFill>
            <a:srgbClr val="B9FFB9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Easy to understand &amp; calculate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Saves time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77430E-DDD1-4E2A-8EF5-5172EF01B747}"/>
              </a:ext>
            </a:extLst>
          </p:cNvPr>
          <p:cNvSpPr txBox="1"/>
          <p:nvPr/>
        </p:nvSpPr>
        <p:spPr>
          <a:xfrm>
            <a:off x="926433" y="782369"/>
            <a:ext cx="2468880" cy="1554480"/>
          </a:xfrm>
          <a:prstGeom prst="rect">
            <a:avLst/>
          </a:prstGeom>
          <a:solidFill>
            <a:srgbClr val="FA8160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It is affected by extreme values. Very large or very small numbers can distort the answer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DA1E6CB-5026-4B78-B35F-D9A1EF0835AC}"/>
              </a:ext>
            </a:extLst>
          </p:cNvPr>
          <p:cNvSpPr/>
          <p:nvPr/>
        </p:nvSpPr>
        <p:spPr>
          <a:xfrm>
            <a:off x="4892840" y="2687054"/>
            <a:ext cx="1764632" cy="220579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MEDIAN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i="1" dirty="0">
                <a:solidFill>
                  <a:schemeClr val="bg1"/>
                </a:solidFill>
              </a:rPr>
              <a:t>Middle value) Half of the data are above the median; half of the data are below the median.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A8628F3D-C2C8-4173-AEB0-C6C5C2EE3514}"/>
              </a:ext>
            </a:extLst>
          </p:cNvPr>
          <p:cNvSpPr/>
          <p:nvPr/>
        </p:nvSpPr>
        <p:spPr>
          <a:xfrm>
            <a:off x="6657473" y="1248318"/>
            <a:ext cx="1435769" cy="545431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014F78BE-8554-4C7B-856A-1D541B4C8CB2}"/>
              </a:ext>
            </a:extLst>
          </p:cNvPr>
          <p:cNvSpPr/>
          <p:nvPr/>
        </p:nvSpPr>
        <p:spPr>
          <a:xfrm>
            <a:off x="3497176" y="3429000"/>
            <a:ext cx="1395663" cy="545431"/>
          </a:xfrm>
          <a:prstGeom prst="lef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B62744-83CF-4172-B24A-3E67223A76C8}"/>
              </a:ext>
            </a:extLst>
          </p:cNvPr>
          <p:cNvSpPr txBox="1"/>
          <p:nvPr/>
        </p:nvSpPr>
        <p:spPr>
          <a:xfrm>
            <a:off x="8149389" y="2924475"/>
            <a:ext cx="2468880" cy="1554480"/>
          </a:xfrm>
          <a:prstGeom prst="rect">
            <a:avLst/>
          </a:prstGeom>
          <a:solidFill>
            <a:srgbClr val="B9FFB9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It is </a:t>
            </a:r>
            <a:r>
              <a:rPr lang="en-US" b="1" i="1" dirty="0"/>
              <a:t>NOT</a:t>
            </a:r>
            <a:r>
              <a:rPr lang="en-US" i="1" dirty="0"/>
              <a:t> affected by extreme values. Very large or very small numbers does not affect it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72B9F3-545C-431C-89B7-17BE1AB8E29A}"/>
              </a:ext>
            </a:extLst>
          </p:cNvPr>
          <p:cNvSpPr txBox="1"/>
          <p:nvPr/>
        </p:nvSpPr>
        <p:spPr>
          <a:xfrm>
            <a:off x="926433" y="2739991"/>
            <a:ext cx="2468880" cy="2011680"/>
          </a:xfrm>
          <a:prstGeom prst="rect">
            <a:avLst/>
          </a:prstGeom>
          <a:solidFill>
            <a:srgbClr val="FA8160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does not take into account the precise value of each observation and hence does not use all information available in the data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C296743-DA82-4501-8097-AA21C9C93EB9}"/>
              </a:ext>
            </a:extLst>
          </p:cNvPr>
          <p:cNvSpPr/>
          <p:nvPr/>
        </p:nvSpPr>
        <p:spPr>
          <a:xfrm>
            <a:off x="4892840" y="5061284"/>
            <a:ext cx="1764632" cy="1510927"/>
          </a:xfrm>
          <a:prstGeom prst="rect">
            <a:avLst/>
          </a:prstGeom>
          <a:solidFill>
            <a:schemeClr val="accent2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MODE</a:t>
            </a:r>
          </a:p>
          <a:p>
            <a:pPr algn="ctr"/>
            <a:r>
              <a:rPr lang="en-US" i="1" dirty="0">
                <a:solidFill>
                  <a:schemeClr val="bg1"/>
                </a:solidFill>
              </a:rPr>
              <a:t>It is the value that occurs most frequently in a dataset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688191B5-16AE-4F49-AD08-320CCAC0712E}"/>
              </a:ext>
            </a:extLst>
          </p:cNvPr>
          <p:cNvSpPr/>
          <p:nvPr/>
        </p:nvSpPr>
        <p:spPr>
          <a:xfrm>
            <a:off x="6657473" y="5544031"/>
            <a:ext cx="1435769" cy="545431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Left 21">
            <a:extLst>
              <a:ext uri="{FF2B5EF4-FFF2-40B4-BE49-F238E27FC236}">
                <a16:creationId xmlns:a16="http://schemas.microsoft.com/office/drawing/2014/main" id="{CFFDA61C-149B-4E57-92BA-F3C39F7C1662}"/>
              </a:ext>
            </a:extLst>
          </p:cNvPr>
          <p:cNvSpPr/>
          <p:nvPr/>
        </p:nvSpPr>
        <p:spPr>
          <a:xfrm>
            <a:off x="3497176" y="5544031"/>
            <a:ext cx="1395663" cy="545431"/>
          </a:xfrm>
          <a:prstGeom prst="lef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A37FD4-D6B5-4F89-9135-86C8273E2209}"/>
              </a:ext>
            </a:extLst>
          </p:cNvPr>
          <p:cNvSpPr txBox="1"/>
          <p:nvPr/>
        </p:nvSpPr>
        <p:spPr>
          <a:xfrm>
            <a:off x="926433" y="5061284"/>
            <a:ext cx="2468880" cy="1477328"/>
          </a:xfrm>
          <a:prstGeom prst="rect">
            <a:avLst/>
          </a:prstGeom>
          <a:solidFill>
            <a:srgbClr val="FA8160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There may be no mode at all if none of the data is the same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There may be more than one mode   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7DBFC5C-2D0D-4205-A5AD-AE701B768AD6}"/>
              </a:ext>
            </a:extLst>
          </p:cNvPr>
          <p:cNvSpPr txBox="1"/>
          <p:nvPr/>
        </p:nvSpPr>
        <p:spPr>
          <a:xfrm>
            <a:off x="8149389" y="5061284"/>
            <a:ext cx="2468880" cy="1200329"/>
          </a:xfrm>
          <a:prstGeom prst="rect">
            <a:avLst/>
          </a:prstGeom>
          <a:solidFill>
            <a:srgbClr val="B9FFB9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It can be used when the data is not numerical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031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53">
            <a:extLst>
              <a:ext uri="{FF2B5EF4-FFF2-40B4-BE49-F238E27FC236}">
                <a16:creationId xmlns:a16="http://schemas.microsoft.com/office/drawing/2014/main" id="{04C714F6-DA4F-4C34-9486-0C6D05457B9F}"/>
              </a:ext>
            </a:extLst>
          </p:cNvPr>
          <p:cNvSpPr txBox="1">
            <a:spLocks/>
          </p:cNvSpPr>
          <p:nvPr/>
        </p:nvSpPr>
        <p:spPr>
          <a:xfrm>
            <a:off x="-1" y="-176464"/>
            <a:ext cx="11742821" cy="131545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r>
              <a:rPr lang="en-US" dirty="0">
                <a:sym typeface="Arial"/>
              </a:rPr>
              <a:t>When to use each measure of Central Tendency</a:t>
            </a:r>
            <a:endParaRPr lang="en-US" kern="1200" dirty="0">
              <a:sym typeface="Arial"/>
            </a:endParaRPr>
          </a:p>
          <a:p>
            <a:pPr lvl="0"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sym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696A91-684A-4901-8CC5-114F421B95F1}"/>
              </a:ext>
            </a:extLst>
          </p:cNvPr>
          <p:cNvSpPr/>
          <p:nvPr/>
        </p:nvSpPr>
        <p:spPr>
          <a:xfrm>
            <a:off x="689811" y="725426"/>
            <a:ext cx="10315072" cy="6463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fontAlgn="base"/>
            <a:r>
              <a:rPr lang="en-US" b="1" dirty="0"/>
              <a:t>MEAN is the most frequently used measure of central tendency. </a:t>
            </a:r>
          </a:p>
          <a:p>
            <a:pPr fontAlgn="base"/>
            <a:r>
              <a:rPr lang="en-US" b="1" dirty="0"/>
              <a:t>However, there are some situations where either median or mode are preferred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64D6DC-2BE4-47E7-8016-8D8C8AFE6AA4}"/>
              </a:ext>
            </a:extLst>
          </p:cNvPr>
          <p:cNvSpPr/>
          <p:nvPr/>
        </p:nvSpPr>
        <p:spPr>
          <a:xfrm>
            <a:off x="713873" y="1687363"/>
            <a:ext cx="10315072" cy="28346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fontAlgn="base"/>
            <a:r>
              <a:rPr lang="en-US" b="1" dirty="0"/>
              <a:t>MEDIAN is the preferred measure of central tendency when:</a:t>
            </a:r>
          </a:p>
          <a:p>
            <a:pPr fontAlgn="base"/>
            <a:endParaRPr lang="en-US" b="1" dirty="0"/>
          </a:p>
          <a:p>
            <a:pPr marL="285750" indent="-285750" fontAlgn="base">
              <a:buFont typeface="Wingdings" panose="05000000000000000000" pitchFamily="2" charset="2"/>
              <a:buChar char="Ø"/>
            </a:pPr>
            <a:r>
              <a:rPr lang="en-US" b="1" dirty="0"/>
              <a:t>There are a few extreme scores in the distribution of the data. (NOTE: Remember that a single outlier  </a:t>
            </a:r>
            <a:br>
              <a:rPr lang="en-US" b="1" dirty="0"/>
            </a:br>
            <a:r>
              <a:rPr lang="en-US" b="1" dirty="0"/>
              <a:t>can have a great effect on the mean)</a:t>
            </a:r>
          </a:p>
          <a:p>
            <a:pPr marL="285750" indent="-285750" fontAlgn="base">
              <a:buFont typeface="Wingdings" panose="05000000000000000000" pitchFamily="2" charset="2"/>
              <a:buChar char="Ø"/>
            </a:pPr>
            <a:endParaRPr lang="en-US" b="1" dirty="0"/>
          </a:p>
          <a:p>
            <a:pPr marL="285750" indent="-285750" fontAlgn="base">
              <a:buFont typeface="Wingdings" panose="05000000000000000000" pitchFamily="2" charset="2"/>
              <a:buChar char="Ø"/>
            </a:pPr>
            <a:r>
              <a:rPr lang="en-US" b="1" dirty="0"/>
              <a:t>There are some missing or undetermined values in your data</a:t>
            </a:r>
          </a:p>
          <a:p>
            <a:pPr marL="285750" indent="-285750" fontAlgn="base">
              <a:buFont typeface="Wingdings" panose="05000000000000000000" pitchFamily="2" charset="2"/>
              <a:buChar char="Ø"/>
            </a:pPr>
            <a:endParaRPr lang="en-US" b="1" dirty="0"/>
          </a:p>
          <a:p>
            <a:pPr marL="285750" indent="-285750" fontAlgn="base">
              <a:buFont typeface="Wingdings" panose="05000000000000000000" pitchFamily="2" charset="2"/>
              <a:buChar char="Ø"/>
            </a:pPr>
            <a:r>
              <a:rPr lang="en-US" b="1" dirty="0"/>
              <a:t>There is an open ended distribution (For example, if you have a data field which measures number of </a:t>
            </a:r>
            <a:br>
              <a:rPr lang="en-US" b="1" dirty="0"/>
            </a:br>
            <a:r>
              <a:rPr lang="en-US" b="1" dirty="0"/>
              <a:t>children and your options are 0, 1, 2, 3, 4, 5 or “6 or more,” then the “6 or more field” is open ended </a:t>
            </a:r>
            <a:br>
              <a:rPr lang="en-US" b="1" dirty="0"/>
            </a:br>
            <a:r>
              <a:rPr lang="en-US" b="1" dirty="0"/>
              <a:t>and makes calculating the mean impossible, since we do not know exact values for this field)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6AABFC-EACE-4D1C-8414-D3952FBAC7D7}"/>
              </a:ext>
            </a:extLst>
          </p:cNvPr>
          <p:cNvSpPr/>
          <p:nvPr/>
        </p:nvSpPr>
        <p:spPr>
          <a:xfrm>
            <a:off x="713873" y="4938443"/>
            <a:ext cx="10315072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anchor="ctr">
            <a:spAutoFit/>
          </a:bodyPr>
          <a:lstStyle/>
          <a:p>
            <a:pPr fontAlgn="base"/>
            <a:r>
              <a:rPr lang="en-US" b="1" dirty="0"/>
              <a:t>MODE is the preferred measure when data are measured in a nominal (and even sometimes ordinal) scale</a:t>
            </a:r>
          </a:p>
        </p:txBody>
      </p:sp>
    </p:spTree>
    <p:extLst>
      <p:ext uri="{BB962C8B-B14F-4D97-AF65-F5344CB8AC3E}">
        <p14:creationId xmlns:p14="http://schemas.microsoft.com/office/powerpoint/2010/main" val="27999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70CE0E-2181-40BC-BE4D-F52F5C6521CE}"/>
              </a:ext>
            </a:extLst>
          </p:cNvPr>
          <p:cNvSpPr/>
          <p:nvPr/>
        </p:nvSpPr>
        <p:spPr>
          <a:xfrm>
            <a:off x="4376202" y="3244334"/>
            <a:ext cx="3439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indent="-177800">
              <a:buClr>
                <a:prstClr val="white"/>
              </a:buClr>
              <a:buSzPct val="100000"/>
              <a:defRPr/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Project Score Card – </a:t>
            </a:r>
            <a:r>
              <a:rPr lang="en-US" dirty="0">
                <a:solidFill>
                  <a:prstClr val="white"/>
                </a:solidFill>
                <a:ea typeface="Arial"/>
                <a:sym typeface="Arial"/>
              </a:rPr>
              <a:t>West Coast</a:t>
            </a:r>
            <a:endParaRPr lang="en-US" dirty="0">
              <a:solidFill>
                <a:prstClr val="white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3" name="Shape 553">
            <a:extLst>
              <a:ext uri="{FF2B5EF4-FFF2-40B4-BE49-F238E27FC236}">
                <a16:creationId xmlns:a16="http://schemas.microsoft.com/office/drawing/2014/main" id="{E67765BE-2408-4758-BE0B-0586D96519B0}"/>
              </a:ext>
            </a:extLst>
          </p:cNvPr>
          <p:cNvSpPr txBox="1">
            <a:spLocks/>
          </p:cNvSpPr>
          <p:nvPr/>
        </p:nvSpPr>
        <p:spPr>
          <a:xfrm>
            <a:off x="0" y="106634"/>
            <a:ext cx="12192000" cy="4083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Bef>
                <a:spcPts val="0"/>
              </a:spcBef>
              <a:buClr>
                <a:prstClr val="white"/>
              </a:buClr>
              <a:buSzPct val="100000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Table of Contents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F3512A-1874-4762-8CD5-D6CF4F288172}"/>
              </a:ext>
            </a:extLst>
          </p:cNvPr>
          <p:cNvSpPr txBox="1">
            <a:spLocks/>
          </p:cNvSpPr>
          <p:nvPr/>
        </p:nvSpPr>
        <p:spPr>
          <a:xfrm>
            <a:off x="144379" y="764206"/>
            <a:ext cx="10959548" cy="622852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Definition of Statistics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Population and Sample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Parameter and Statistic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Descriptive and Inferential Statistics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Statistical Data Analysis - Process Flow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Variables &amp; Scales of measurement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Describing Data by tables and graphs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Measures of Central Tendency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Measure of Dispersion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Probability Distribution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Estimation  - Point &amp; Interval Estimates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Hypothesis Testing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Correlation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Cluster Analysis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Association Analysis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Regression Model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Classification Model</a:t>
            </a:r>
          </a:p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tx1"/>
                </a:solidFill>
              </a:rPr>
              <a:t>7-Step Predictive Modeling Process</a:t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588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53">
            <a:extLst>
              <a:ext uri="{FF2B5EF4-FFF2-40B4-BE49-F238E27FC236}">
                <a16:creationId xmlns:a16="http://schemas.microsoft.com/office/drawing/2014/main" id="{04C714F6-DA4F-4C34-9486-0C6D05457B9F}"/>
              </a:ext>
            </a:extLst>
          </p:cNvPr>
          <p:cNvSpPr txBox="1">
            <a:spLocks/>
          </p:cNvSpPr>
          <p:nvPr/>
        </p:nvSpPr>
        <p:spPr>
          <a:xfrm>
            <a:off x="-1" y="-176464"/>
            <a:ext cx="11742821" cy="131545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r>
              <a:rPr lang="en-US" kern="1200">
                <a:sym typeface="Arial"/>
              </a:rPr>
              <a:t>Measures of Dispersion</a:t>
            </a:r>
          </a:p>
          <a:p>
            <a:pPr lvl="0"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sym typeface="Arial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09BC300-E3AD-4663-B147-84A382B3D8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355187"/>
              </p:ext>
            </p:extLst>
          </p:nvPr>
        </p:nvGraphicFramePr>
        <p:xfrm>
          <a:off x="753979" y="719665"/>
          <a:ext cx="10363200" cy="54492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810">
                  <a:extLst>
                    <a:ext uri="{9D8B030D-6E8A-4147-A177-3AD203B41FA5}">
                      <a16:colId xmlns:a16="http://schemas.microsoft.com/office/drawing/2014/main" val="2136605737"/>
                    </a:ext>
                  </a:extLst>
                </a:gridCol>
                <a:gridCol w="8149390">
                  <a:extLst>
                    <a:ext uri="{9D8B030D-6E8A-4147-A177-3AD203B41FA5}">
                      <a16:colId xmlns:a16="http://schemas.microsoft.com/office/drawing/2014/main" val="1250353524"/>
                    </a:ext>
                  </a:extLst>
                </a:gridCol>
              </a:tblGrid>
              <a:tr h="41959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Measure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Definition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426559"/>
                  </a:ext>
                </a:extLst>
              </a:tr>
              <a:tr h="103460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Range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1200" dirty="0">
                        <a:effectLst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000" kern="1200" dirty="0">
                          <a:effectLst/>
                        </a:rPr>
                        <a:t>It is the largest observation minus the smallest observation</a:t>
                      </a:r>
                      <a:endParaRPr lang="en-US" sz="2000" dirty="0"/>
                    </a:p>
                    <a:p>
                      <a:endParaRPr lang="en-US" sz="2000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03904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2000" b="1" kern="1200" dirty="0">
                        <a:effectLst/>
                      </a:endParaRPr>
                    </a:p>
                    <a:p>
                      <a:pPr algn="ctr"/>
                      <a:endParaRPr lang="en-US" sz="2000" b="1" kern="1200" dirty="0">
                        <a:effectLst/>
                      </a:endParaRPr>
                    </a:p>
                    <a:p>
                      <a:pPr algn="ctr"/>
                      <a:r>
                        <a:rPr lang="en-US" sz="2000" b="1" kern="1200" dirty="0">
                          <a:effectLst/>
                        </a:rPr>
                        <a:t>Standard Deviation</a:t>
                      </a:r>
                    </a:p>
                    <a:p>
                      <a:pPr algn="ctr"/>
                      <a:endParaRPr lang="en-US" sz="2000" b="1" kern="1200" dirty="0">
                        <a:effectLst/>
                      </a:endParaRPr>
                    </a:p>
                    <a:p>
                      <a:pPr algn="ctr"/>
                      <a:endParaRPr lang="en-US" sz="2000" b="1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kern="1200" dirty="0">
                          <a:effectLst/>
                        </a:rPr>
                        <a:t>It is a measure of spread of data about the mean</a:t>
                      </a:r>
                      <a:endParaRPr lang="en-US" sz="2000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190663"/>
                  </a:ext>
                </a:extLst>
              </a:tr>
              <a:tr h="103460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Skewness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kern="1200" dirty="0">
                          <a:effectLst/>
                        </a:rPr>
                        <a:t>It is a measure of symmetry. A distribution is symmetric if it looks the same to the left and right of the center point</a:t>
                      </a:r>
                      <a:endParaRPr lang="en-US" sz="2000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5152177"/>
                  </a:ext>
                </a:extLst>
              </a:tr>
              <a:tr h="134499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Kurtosis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kern="1200" dirty="0">
                          <a:effectLst/>
                        </a:rPr>
                        <a:t>It is a measure of whether the data are peaked or flat relative to the rest of the data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kern="1200" dirty="0">
                          <a:effectLst/>
                        </a:rPr>
                        <a:t>Higher values indicate a higher, sharper peak; lower values indicate a lower, less distinct peak</a:t>
                      </a:r>
                      <a:endParaRPr lang="en-US" sz="2000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8993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4210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53">
            <a:extLst>
              <a:ext uri="{FF2B5EF4-FFF2-40B4-BE49-F238E27FC236}">
                <a16:creationId xmlns:a16="http://schemas.microsoft.com/office/drawing/2014/main" id="{04C714F6-DA4F-4C34-9486-0C6D05457B9F}"/>
              </a:ext>
            </a:extLst>
          </p:cNvPr>
          <p:cNvSpPr txBox="1">
            <a:spLocks/>
          </p:cNvSpPr>
          <p:nvPr/>
        </p:nvSpPr>
        <p:spPr>
          <a:xfrm>
            <a:off x="-1" y="-176464"/>
            <a:ext cx="11742821" cy="131545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r>
              <a:rPr lang="en-US" kern="1200" dirty="0">
                <a:sym typeface="Arial"/>
              </a:rPr>
              <a:t>Measures of Dispersion – Some examples</a:t>
            </a:r>
          </a:p>
          <a:p>
            <a:pPr lvl="0"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CC488C-CE73-4E20-8772-549C67546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987" y="1588169"/>
            <a:ext cx="9785683" cy="513748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768046E-55EA-4F17-8BF1-A91313F2BBD2}"/>
              </a:ext>
            </a:extLst>
          </p:cNvPr>
          <p:cNvSpPr/>
          <p:nvPr/>
        </p:nvSpPr>
        <p:spPr>
          <a:xfrm>
            <a:off x="1604211" y="753979"/>
            <a:ext cx="3785936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SKEWNESS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1179BD8-7B70-48F5-8A03-BE9288DF407C}"/>
              </a:ext>
            </a:extLst>
          </p:cNvPr>
          <p:cNvSpPr/>
          <p:nvPr/>
        </p:nvSpPr>
        <p:spPr>
          <a:xfrm>
            <a:off x="6649453" y="753979"/>
            <a:ext cx="3785936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KURTOSIS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FC4FC2-DD5B-4AC8-9EC7-E983C83760CC}"/>
              </a:ext>
            </a:extLst>
          </p:cNvPr>
          <p:cNvSpPr txBox="1"/>
          <p:nvPr/>
        </p:nvSpPr>
        <p:spPr>
          <a:xfrm>
            <a:off x="978567" y="6448926"/>
            <a:ext cx="486075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808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53">
            <a:extLst>
              <a:ext uri="{FF2B5EF4-FFF2-40B4-BE49-F238E27FC236}">
                <a16:creationId xmlns:a16="http://schemas.microsoft.com/office/drawing/2014/main" id="{04C714F6-DA4F-4C34-9486-0C6D05457B9F}"/>
              </a:ext>
            </a:extLst>
          </p:cNvPr>
          <p:cNvSpPr txBox="1">
            <a:spLocks/>
          </p:cNvSpPr>
          <p:nvPr/>
        </p:nvSpPr>
        <p:spPr>
          <a:xfrm>
            <a:off x="-32085" y="-352927"/>
            <a:ext cx="11742821" cy="131545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Aft>
                <a:spcPts val="600"/>
              </a:spcAft>
              <a:buClr>
                <a:prstClr val="white"/>
              </a:buClr>
              <a:buSzPct val="100000"/>
              <a:defRPr/>
            </a:pPr>
            <a:r>
              <a:rPr lang="en-US" dirty="0">
                <a:sym typeface="Arial"/>
              </a:rPr>
              <a:t>Summary Statistics - Examples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FC4FC2-DD5B-4AC8-9EC7-E983C83760CC}"/>
              </a:ext>
            </a:extLst>
          </p:cNvPr>
          <p:cNvSpPr txBox="1"/>
          <p:nvPr/>
        </p:nvSpPr>
        <p:spPr>
          <a:xfrm>
            <a:off x="978567" y="6448926"/>
            <a:ext cx="486075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D17EBD5-A588-4874-9F68-A190B38394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029340"/>
              </p:ext>
            </p:extLst>
          </p:nvPr>
        </p:nvGraphicFramePr>
        <p:xfrm>
          <a:off x="2229852" y="946150"/>
          <a:ext cx="7267073" cy="55027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" name="Worksheet" r:id="rId4" imgW="3562276" imgH="4962564" progId="Excel.Sheet.12">
                  <p:link updateAutomatic="1"/>
                </p:oleObj>
              </mc:Choice>
              <mc:Fallback>
                <p:oleObj name="Worksheet" r:id="rId4" imgW="3562276" imgH="4962564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9852" y="946150"/>
                        <a:ext cx="7267073" cy="55027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1744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0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577691" y="2649977"/>
            <a:ext cx="4687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prstClr val="white"/>
                </a:solidFill>
                <a:latin typeface="Asap" panose="020F0504030102060203" pitchFamily="34" charset="0"/>
              </a:rPr>
              <a:t>An Introduction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782408" y="3624195"/>
            <a:ext cx="46879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i="1" dirty="0">
                <a:solidFill>
                  <a:prstClr val="white"/>
                </a:solidFill>
                <a:latin typeface="Asap" panose="020F0504030102060203" pitchFamily="34" charset="0"/>
              </a:rPr>
              <a:t>Actionable Insights. Accurate Decisions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269" y="0"/>
            <a:ext cx="7002568" cy="6872068"/>
          </a:xfrm>
          <a:prstGeom prst="rect">
            <a:avLst/>
          </a:prstGeom>
          <a:solidFill>
            <a:srgbClr val="47AE92"/>
          </a:solidFill>
        </p:spPr>
      </p:pic>
      <p:sp>
        <p:nvSpPr>
          <p:cNvPr id="17" name="TextBox 16"/>
          <p:cNvSpPr txBox="1"/>
          <p:nvPr/>
        </p:nvSpPr>
        <p:spPr>
          <a:xfrm>
            <a:off x="5270269" y="2962475"/>
            <a:ext cx="6868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</a:rPr>
              <a:t>Thank You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82" y="614202"/>
            <a:ext cx="3298830" cy="2332652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1315797" y="3905088"/>
            <a:ext cx="1981200" cy="1981200"/>
            <a:chOff x="1315797" y="3905088"/>
            <a:chExt cx="1981200" cy="1981200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1315797" y="3905088"/>
              <a:ext cx="1981200" cy="1981200"/>
            </a:xfrm>
            <a:custGeom>
              <a:avLst/>
              <a:gdLst>
                <a:gd name="T0" fmla="*/ 3128 w 5896"/>
                <a:gd name="T1" fmla="*/ 5 h 5896"/>
                <a:gd name="T2" fmla="*/ 3479 w 5896"/>
                <a:gd name="T3" fmla="*/ 48 h 5896"/>
                <a:gd name="T4" fmla="*/ 3815 w 5896"/>
                <a:gd name="T5" fmla="*/ 129 h 5896"/>
                <a:gd name="T6" fmla="*/ 4134 w 5896"/>
                <a:gd name="T7" fmla="*/ 248 h 5896"/>
                <a:gd name="T8" fmla="*/ 4436 w 5896"/>
                <a:gd name="T9" fmla="*/ 402 h 5896"/>
                <a:gd name="T10" fmla="*/ 4717 w 5896"/>
                <a:gd name="T11" fmla="*/ 590 h 5896"/>
                <a:gd name="T12" fmla="*/ 4972 w 5896"/>
                <a:gd name="T13" fmla="*/ 806 h 5896"/>
                <a:gd name="T14" fmla="*/ 5203 w 5896"/>
                <a:gd name="T15" fmla="*/ 1049 h 5896"/>
                <a:gd name="T16" fmla="*/ 5405 w 5896"/>
                <a:gd name="T17" fmla="*/ 1317 h 5896"/>
                <a:gd name="T18" fmla="*/ 5574 w 5896"/>
                <a:gd name="T19" fmla="*/ 1608 h 5896"/>
                <a:gd name="T20" fmla="*/ 5712 w 5896"/>
                <a:gd name="T21" fmla="*/ 1919 h 5896"/>
                <a:gd name="T22" fmla="*/ 5812 w 5896"/>
                <a:gd name="T23" fmla="*/ 2248 h 5896"/>
                <a:gd name="T24" fmla="*/ 5875 w 5896"/>
                <a:gd name="T25" fmla="*/ 2592 h 5896"/>
                <a:gd name="T26" fmla="*/ 5896 w 5896"/>
                <a:gd name="T27" fmla="*/ 2948 h 5896"/>
                <a:gd name="T28" fmla="*/ 5875 w 5896"/>
                <a:gd name="T29" fmla="*/ 3304 h 5896"/>
                <a:gd name="T30" fmla="*/ 5812 w 5896"/>
                <a:gd name="T31" fmla="*/ 3648 h 5896"/>
                <a:gd name="T32" fmla="*/ 5712 w 5896"/>
                <a:gd name="T33" fmla="*/ 3977 h 5896"/>
                <a:gd name="T34" fmla="*/ 5574 w 5896"/>
                <a:gd name="T35" fmla="*/ 4288 h 5896"/>
                <a:gd name="T36" fmla="*/ 5405 w 5896"/>
                <a:gd name="T37" fmla="*/ 4579 h 5896"/>
                <a:gd name="T38" fmla="*/ 5203 w 5896"/>
                <a:gd name="T39" fmla="*/ 4847 h 5896"/>
                <a:gd name="T40" fmla="*/ 4972 w 5896"/>
                <a:gd name="T41" fmla="*/ 5090 h 5896"/>
                <a:gd name="T42" fmla="*/ 4717 w 5896"/>
                <a:gd name="T43" fmla="*/ 5306 h 5896"/>
                <a:gd name="T44" fmla="*/ 4436 w 5896"/>
                <a:gd name="T45" fmla="*/ 5494 h 5896"/>
                <a:gd name="T46" fmla="*/ 4134 w 5896"/>
                <a:gd name="T47" fmla="*/ 5648 h 5896"/>
                <a:gd name="T48" fmla="*/ 3815 w 5896"/>
                <a:gd name="T49" fmla="*/ 5767 h 5896"/>
                <a:gd name="T50" fmla="*/ 3479 w 5896"/>
                <a:gd name="T51" fmla="*/ 5848 h 5896"/>
                <a:gd name="T52" fmla="*/ 3128 w 5896"/>
                <a:gd name="T53" fmla="*/ 5891 h 5896"/>
                <a:gd name="T54" fmla="*/ 2768 w 5896"/>
                <a:gd name="T55" fmla="*/ 5891 h 5896"/>
                <a:gd name="T56" fmla="*/ 2417 w 5896"/>
                <a:gd name="T57" fmla="*/ 5848 h 5896"/>
                <a:gd name="T58" fmla="*/ 2081 w 5896"/>
                <a:gd name="T59" fmla="*/ 5767 h 5896"/>
                <a:gd name="T60" fmla="*/ 1762 w 5896"/>
                <a:gd name="T61" fmla="*/ 5648 h 5896"/>
                <a:gd name="T62" fmla="*/ 1460 w 5896"/>
                <a:gd name="T63" fmla="*/ 5494 h 5896"/>
                <a:gd name="T64" fmla="*/ 1179 w 5896"/>
                <a:gd name="T65" fmla="*/ 5306 h 5896"/>
                <a:gd name="T66" fmla="*/ 924 w 5896"/>
                <a:gd name="T67" fmla="*/ 5090 h 5896"/>
                <a:gd name="T68" fmla="*/ 693 w 5896"/>
                <a:gd name="T69" fmla="*/ 4847 h 5896"/>
                <a:gd name="T70" fmla="*/ 491 w 5896"/>
                <a:gd name="T71" fmla="*/ 4579 h 5896"/>
                <a:gd name="T72" fmla="*/ 322 w 5896"/>
                <a:gd name="T73" fmla="*/ 4288 h 5896"/>
                <a:gd name="T74" fmla="*/ 184 w 5896"/>
                <a:gd name="T75" fmla="*/ 3977 h 5896"/>
                <a:gd name="T76" fmla="*/ 84 w 5896"/>
                <a:gd name="T77" fmla="*/ 3648 h 5896"/>
                <a:gd name="T78" fmla="*/ 21 w 5896"/>
                <a:gd name="T79" fmla="*/ 3304 h 5896"/>
                <a:gd name="T80" fmla="*/ 0 w 5896"/>
                <a:gd name="T81" fmla="*/ 2948 h 5896"/>
                <a:gd name="T82" fmla="*/ 21 w 5896"/>
                <a:gd name="T83" fmla="*/ 2592 h 5896"/>
                <a:gd name="T84" fmla="*/ 84 w 5896"/>
                <a:gd name="T85" fmla="*/ 2248 h 5896"/>
                <a:gd name="T86" fmla="*/ 184 w 5896"/>
                <a:gd name="T87" fmla="*/ 1919 h 5896"/>
                <a:gd name="T88" fmla="*/ 322 w 5896"/>
                <a:gd name="T89" fmla="*/ 1608 h 5896"/>
                <a:gd name="T90" fmla="*/ 491 w 5896"/>
                <a:gd name="T91" fmla="*/ 1317 h 5896"/>
                <a:gd name="T92" fmla="*/ 693 w 5896"/>
                <a:gd name="T93" fmla="*/ 1049 h 5896"/>
                <a:gd name="T94" fmla="*/ 924 w 5896"/>
                <a:gd name="T95" fmla="*/ 806 h 5896"/>
                <a:gd name="T96" fmla="*/ 1179 w 5896"/>
                <a:gd name="T97" fmla="*/ 590 h 5896"/>
                <a:gd name="T98" fmla="*/ 1460 w 5896"/>
                <a:gd name="T99" fmla="*/ 402 h 5896"/>
                <a:gd name="T100" fmla="*/ 1762 w 5896"/>
                <a:gd name="T101" fmla="*/ 248 h 5896"/>
                <a:gd name="T102" fmla="*/ 2081 w 5896"/>
                <a:gd name="T103" fmla="*/ 129 h 5896"/>
                <a:gd name="T104" fmla="*/ 2417 w 5896"/>
                <a:gd name="T105" fmla="*/ 48 h 5896"/>
                <a:gd name="T106" fmla="*/ 2768 w 5896"/>
                <a:gd name="T107" fmla="*/ 5 h 5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96" h="5896">
                  <a:moveTo>
                    <a:pt x="2948" y="0"/>
                  </a:moveTo>
                  <a:lnTo>
                    <a:pt x="3128" y="5"/>
                  </a:lnTo>
                  <a:lnTo>
                    <a:pt x="3304" y="21"/>
                  </a:lnTo>
                  <a:lnTo>
                    <a:pt x="3479" y="48"/>
                  </a:lnTo>
                  <a:lnTo>
                    <a:pt x="3648" y="84"/>
                  </a:lnTo>
                  <a:lnTo>
                    <a:pt x="3815" y="129"/>
                  </a:lnTo>
                  <a:lnTo>
                    <a:pt x="3977" y="184"/>
                  </a:lnTo>
                  <a:lnTo>
                    <a:pt x="4134" y="248"/>
                  </a:lnTo>
                  <a:lnTo>
                    <a:pt x="4288" y="322"/>
                  </a:lnTo>
                  <a:lnTo>
                    <a:pt x="4436" y="402"/>
                  </a:lnTo>
                  <a:lnTo>
                    <a:pt x="4579" y="491"/>
                  </a:lnTo>
                  <a:lnTo>
                    <a:pt x="4717" y="590"/>
                  </a:lnTo>
                  <a:lnTo>
                    <a:pt x="4847" y="693"/>
                  </a:lnTo>
                  <a:lnTo>
                    <a:pt x="4972" y="806"/>
                  </a:lnTo>
                  <a:lnTo>
                    <a:pt x="5090" y="924"/>
                  </a:lnTo>
                  <a:lnTo>
                    <a:pt x="5203" y="1049"/>
                  </a:lnTo>
                  <a:lnTo>
                    <a:pt x="5306" y="1179"/>
                  </a:lnTo>
                  <a:lnTo>
                    <a:pt x="5405" y="1317"/>
                  </a:lnTo>
                  <a:lnTo>
                    <a:pt x="5494" y="1460"/>
                  </a:lnTo>
                  <a:lnTo>
                    <a:pt x="5574" y="1608"/>
                  </a:lnTo>
                  <a:lnTo>
                    <a:pt x="5648" y="1762"/>
                  </a:lnTo>
                  <a:lnTo>
                    <a:pt x="5712" y="1919"/>
                  </a:lnTo>
                  <a:lnTo>
                    <a:pt x="5767" y="2081"/>
                  </a:lnTo>
                  <a:lnTo>
                    <a:pt x="5812" y="2248"/>
                  </a:lnTo>
                  <a:lnTo>
                    <a:pt x="5848" y="2417"/>
                  </a:lnTo>
                  <a:lnTo>
                    <a:pt x="5875" y="2592"/>
                  </a:lnTo>
                  <a:lnTo>
                    <a:pt x="5891" y="2768"/>
                  </a:lnTo>
                  <a:lnTo>
                    <a:pt x="5896" y="2948"/>
                  </a:lnTo>
                  <a:lnTo>
                    <a:pt x="5891" y="3128"/>
                  </a:lnTo>
                  <a:lnTo>
                    <a:pt x="5875" y="3304"/>
                  </a:lnTo>
                  <a:lnTo>
                    <a:pt x="5848" y="3479"/>
                  </a:lnTo>
                  <a:lnTo>
                    <a:pt x="5812" y="3648"/>
                  </a:lnTo>
                  <a:lnTo>
                    <a:pt x="5767" y="3815"/>
                  </a:lnTo>
                  <a:lnTo>
                    <a:pt x="5712" y="3977"/>
                  </a:lnTo>
                  <a:lnTo>
                    <a:pt x="5648" y="4134"/>
                  </a:lnTo>
                  <a:lnTo>
                    <a:pt x="5574" y="4288"/>
                  </a:lnTo>
                  <a:lnTo>
                    <a:pt x="5494" y="4436"/>
                  </a:lnTo>
                  <a:lnTo>
                    <a:pt x="5405" y="4579"/>
                  </a:lnTo>
                  <a:lnTo>
                    <a:pt x="5306" y="4717"/>
                  </a:lnTo>
                  <a:lnTo>
                    <a:pt x="5203" y="4847"/>
                  </a:lnTo>
                  <a:lnTo>
                    <a:pt x="5090" y="4972"/>
                  </a:lnTo>
                  <a:lnTo>
                    <a:pt x="4972" y="5090"/>
                  </a:lnTo>
                  <a:lnTo>
                    <a:pt x="4847" y="5203"/>
                  </a:lnTo>
                  <a:lnTo>
                    <a:pt x="4717" y="5306"/>
                  </a:lnTo>
                  <a:lnTo>
                    <a:pt x="4579" y="5405"/>
                  </a:lnTo>
                  <a:lnTo>
                    <a:pt x="4436" y="5494"/>
                  </a:lnTo>
                  <a:lnTo>
                    <a:pt x="4288" y="5574"/>
                  </a:lnTo>
                  <a:lnTo>
                    <a:pt x="4134" y="5648"/>
                  </a:lnTo>
                  <a:lnTo>
                    <a:pt x="3977" y="5712"/>
                  </a:lnTo>
                  <a:lnTo>
                    <a:pt x="3815" y="5767"/>
                  </a:lnTo>
                  <a:lnTo>
                    <a:pt x="3648" y="5812"/>
                  </a:lnTo>
                  <a:lnTo>
                    <a:pt x="3479" y="5848"/>
                  </a:lnTo>
                  <a:lnTo>
                    <a:pt x="3304" y="5875"/>
                  </a:lnTo>
                  <a:lnTo>
                    <a:pt x="3128" y="5891"/>
                  </a:lnTo>
                  <a:lnTo>
                    <a:pt x="2948" y="5896"/>
                  </a:lnTo>
                  <a:lnTo>
                    <a:pt x="2768" y="5891"/>
                  </a:lnTo>
                  <a:lnTo>
                    <a:pt x="2592" y="5875"/>
                  </a:lnTo>
                  <a:lnTo>
                    <a:pt x="2417" y="5848"/>
                  </a:lnTo>
                  <a:lnTo>
                    <a:pt x="2248" y="5812"/>
                  </a:lnTo>
                  <a:lnTo>
                    <a:pt x="2081" y="5767"/>
                  </a:lnTo>
                  <a:lnTo>
                    <a:pt x="1919" y="5712"/>
                  </a:lnTo>
                  <a:lnTo>
                    <a:pt x="1762" y="5648"/>
                  </a:lnTo>
                  <a:lnTo>
                    <a:pt x="1608" y="5574"/>
                  </a:lnTo>
                  <a:lnTo>
                    <a:pt x="1460" y="5494"/>
                  </a:lnTo>
                  <a:lnTo>
                    <a:pt x="1317" y="5405"/>
                  </a:lnTo>
                  <a:lnTo>
                    <a:pt x="1179" y="5306"/>
                  </a:lnTo>
                  <a:lnTo>
                    <a:pt x="1049" y="5203"/>
                  </a:lnTo>
                  <a:lnTo>
                    <a:pt x="924" y="5090"/>
                  </a:lnTo>
                  <a:lnTo>
                    <a:pt x="806" y="4972"/>
                  </a:lnTo>
                  <a:lnTo>
                    <a:pt x="693" y="4847"/>
                  </a:lnTo>
                  <a:lnTo>
                    <a:pt x="590" y="4717"/>
                  </a:lnTo>
                  <a:lnTo>
                    <a:pt x="491" y="4579"/>
                  </a:lnTo>
                  <a:lnTo>
                    <a:pt x="402" y="4436"/>
                  </a:lnTo>
                  <a:lnTo>
                    <a:pt x="322" y="4288"/>
                  </a:lnTo>
                  <a:lnTo>
                    <a:pt x="248" y="4134"/>
                  </a:lnTo>
                  <a:lnTo>
                    <a:pt x="184" y="3977"/>
                  </a:lnTo>
                  <a:lnTo>
                    <a:pt x="129" y="3815"/>
                  </a:lnTo>
                  <a:lnTo>
                    <a:pt x="84" y="3648"/>
                  </a:lnTo>
                  <a:lnTo>
                    <a:pt x="48" y="3479"/>
                  </a:lnTo>
                  <a:lnTo>
                    <a:pt x="21" y="3304"/>
                  </a:lnTo>
                  <a:lnTo>
                    <a:pt x="5" y="3128"/>
                  </a:lnTo>
                  <a:lnTo>
                    <a:pt x="0" y="2948"/>
                  </a:lnTo>
                  <a:lnTo>
                    <a:pt x="5" y="2768"/>
                  </a:lnTo>
                  <a:lnTo>
                    <a:pt x="21" y="2592"/>
                  </a:lnTo>
                  <a:lnTo>
                    <a:pt x="48" y="2417"/>
                  </a:lnTo>
                  <a:lnTo>
                    <a:pt x="84" y="2248"/>
                  </a:lnTo>
                  <a:lnTo>
                    <a:pt x="129" y="2081"/>
                  </a:lnTo>
                  <a:lnTo>
                    <a:pt x="184" y="1919"/>
                  </a:lnTo>
                  <a:lnTo>
                    <a:pt x="248" y="1762"/>
                  </a:lnTo>
                  <a:lnTo>
                    <a:pt x="322" y="1608"/>
                  </a:lnTo>
                  <a:lnTo>
                    <a:pt x="402" y="1460"/>
                  </a:lnTo>
                  <a:lnTo>
                    <a:pt x="491" y="1317"/>
                  </a:lnTo>
                  <a:lnTo>
                    <a:pt x="590" y="1179"/>
                  </a:lnTo>
                  <a:lnTo>
                    <a:pt x="693" y="1049"/>
                  </a:lnTo>
                  <a:lnTo>
                    <a:pt x="806" y="924"/>
                  </a:lnTo>
                  <a:lnTo>
                    <a:pt x="924" y="806"/>
                  </a:lnTo>
                  <a:lnTo>
                    <a:pt x="1049" y="693"/>
                  </a:lnTo>
                  <a:lnTo>
                    <a:pt x="1179" y="590"/>
                  </a:lnTo>
                  <a:lnTo>
                    <a:pt x="1317" y="491"/>
                  </a:lnTo>
                  <a:lnTo>
                    <a:pt x="1460" y="402"/>
                  </a:lnTo>
                  <a:lnTo>
                    <a:pt x="1608" y="322"/>
                  </a:lnTo>
                  <a:lnTo>
                    <a:pt x="1762" y="248"/>
                  </a:lnTo>
                  <a:lnTo>
                    <a:pt x="1919" y="184"/>
                  </a:lnTo>
                  <a:lnTo>
                    <a:pt x="2081" y="129"/>
                  </a:lnTo>
                  <a:lnTo>
                    <a:pt x="2248" y="84"/>
                  </a:lnTo>
                  <a:lnTo>
                    <a:pt x="2417" y="48"/>
                  </a:lnTo>
                  <a:lnTo>
                    <a:pt x="2592" y="21"/>
                  </a:lnTo>
                  <a:lnTo>
                    <a:pt x="2768" y="5"/>
                  </a:lnTo>
                  <a:lnTo>
                    <a:pt x="2948" y="0"/>
                  </a:lnTo>
                  <a:close/>
                </a:path>
              </a:pathLst>
            </a:custGeom>
            <a:solidFill>
              <a:srgbClr val="09587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2025481" y="5050259"/>
              <a:ext cx="407934" cy="260755"/>
            </a:xfrm>
            <a:custGeom>
              <a:avLst/>
              <a:gdLst>
                <a:gd name="T0" fmla="*/ 50 w 1215"/>
                <a:gd name="T1" fmla="*/ 0 h 775"/>
                <a:gd name="T2" fmla="*/ 1215 w 1215"/>
                <a:gd name="T3" fmla="*/ 456 h 775"/>
                <a:gd name="T4" fmla="*/ 1213 w 1215"/>
                <a:gd name="T5" fmla="*/ 461 h 775"/>
                <a:gd name="T6" fmla="*/ 1208 w 1215"/>
                <a:gd name="T7" fmla="*/ 475 h 775"/>
                <a:gd name="T8" fmla="*/ 1199 w 1215"/>
                <a:gd name="T9" fmla="*/ 497 h 775"/>
                <a:gd name="T10" fmla="*/ 1186 w 1215"/>
                <a:gd name="T11" fmla="*/ 525 h 775"/>
                <a:gd name="T12" fmla="*/ 1170 w 1215"/>
                <a:gd name="T13" fmla="*/ 557 h 775"/>
                <a:gd name="T14" fmla="*/ 1150 w 1215"/>
                <a:gd name="T15" fmla="*/ 593 h 775"/>
                <a:gd name="T16" fmla="*/ 1127 w 1215"/>
                <a:gd name="T17" fmla="*/ 631 h 775"/>
                <a:gd name="T18" fmla="*/ 1099 w 1215"/>
                <a:gd name="T19" fmla="*/ 668 h 775"/>
                <a:gd name="T20" fmla="*/ 1065 w 1215"/>
                <a:gd name="T21" fmla="*/ 704 h 775"/>
                <a:gd name="T22" fmla="*/ 1029 w 1215"/>
                <a:gd name="T23" fmla="*/ 738 h 775"/>
                <a:gd name="T24" fmla="*/ 986 w 1215"/>
                <a:gd name="T25" fmla="*/ 766 h 775"/>
                <a:gd name="T26" fmla="*/ 965 w 1215"/>
                <a:gd name="T27" fmla="*/ 774 h 775"/>
                <a:gd name="T28" fmla="*/ 936 w 1215"/>
                <a:gd name="T29" fmla="*/ 775 h 775"/>
                <a:gd name="T30" fmla="*/ 902 w 1215"/>
                <a:gd name="T31" fmla="*/ 772 h 775"/>
                <a:gd name="T32" fmla="*/ 865 w 1215"/>
                <a:gd name="T33" fmla="*/ 763 h 775"/>
                <a:gd name="T34" fmla="*/ 822 w 1215"/>
                <a:gd name="T35" fmla="*/ 749 h 775"/>
                <a:gd name="T36" fmla="*/ 777 w 1215"/>
                <a:gd name="T37" fmla="*/ 731 h 775"/>
                <a:gd name="T38" fmla="*/ 727 w 1215"/>
                <a:gd name="T39" fmla="*/ 707 h 775"/>
                <a:gd name="T40" fmla="*/ 677 w 1215"/>
                <a:gd name="T41" fmla="*/ 682 h 775"/>
                <a:gd name="T42" fmla="*/ 623 w 1215"/>
                <a:gd name="T43" fmla="*/ 654 h 775"/>
                <a:gd name="T44" fmla="*/ 570 w 1215"/>
                <a:gd name="T45" fmla="*/ 624 h 775"/>
                <a:gd name="T46" fmla="*/ 514 w 1215"/>
                <a:gd name="T47" fmla="*/ 591 h 775"/>
                <a:gd name="T48" fmla="*/ 461 w 1215"/>
                <a:gd name="T49" fmla="*/ 557 h 775"/>
                <a:gd name="T50" fmla="*/ 405 w 1215"/>
                <a:gd name="T51" fmla="*/ 523 h 775"/>
                <a:gd name="T52" fmla="*/ 352 w 1215"/>
                <a:gd name="T53" fmla="*/ 490 h 775"/>
                <a:gd name="T54" fmla="*/ 302 w 1215"/>
                <a:gd name="T55" fmla="*/ 456 h 775"/>
                <a:gd name="T56" fmla="*/ 252 w 1215"/>
                <a:gd name="T57" fmla="*/ 422 h 775"/>
                <a:gd name="T58" fmla="*/ 205 w 1215"/>
                <a:gd name="T59" fmla="*/ 391 h 775"/>
                <a:gd name="T60" fmla="*/ 162 w 1215"/>
                <a:gd name="T61" fmla="*/ 361 h 775"/>
                <a:gd name="T62" fmla="*/ 123 w 1215"/>
                <a:gd name="T63" fmla="*/ 332 h 775"/>
                <a:gd name="T64" fmla="*/ 87 w 1215"/>
                <a:gd name="T65" fmla="*/ 307 h 775"/>
                <a:gd name="T66" fmla="*/ 57 w 1215"/>
                <a:gd name="T67" fmla="*/ 286 h 775"/>
                <a:gd name="T68" fmla="*/ 34 w 1215"/>
                <a:gd name="T69" fmla="*/ 270 h 775"/>
                <a:gd name="T70" fmla="*/ 16 w 1215"/>
                <a:gd name="T71" fmla="*/ 255 h 775"/>
                <a:gd name="T72" fmla="*/ 3 w 1215"/>
                <a:gd name="T73" fmla="*/ 247 h 775"/>
                <a:gd name="T74" fmla="*/ 0 w 1215"/>
                <a:gd name="T75" fmla="*/ 245 h 775"/>
                <a:gd name="T76" fmla="*/ 50 w 1215"/>
                <a:gd name="T77" fmla="*/ 0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15" h="775">
                  <a:moveTo>
                    <a:pt x="50" y="0"/>
                  </a:moveTo>
                  <a:lnTo>
                    <a:pt x="1215" y="456"/>
                  </a:lnTo>
                  <a:lnTo>
                    <a:pt x="1213" y="461"/>
                  </a:lnTo>
                  <a:lnTo>
                    <a:pt x="1208" y="475"/>
                  </a:lnTo>
                  <a:lnTo>
                    <a:pt x="1199" y="497"/>
                  </a:lnTo>
                  <a:lnTo>
                    <a:pt x="1186" y="525"/>
                  </a:lnTo>
                  <a:lnTo>
                    <a:pt x="1170" y="557"/>
                  </a:lnTo>
                  <a:lnTo>
                    <a:pt x="1150" y="593"/>
                  </a:lnTo>
                  <a:lnTo>
                    <a:pt x="1127" y="631"/>
                  </a:lnTo>
                  <a:lnTo>
                    <a:pt x="1099" y="668"/>
                  </a:lnTo>
                  <a:lnTo>
                    <a:pt x="1065" y="704"/>
                  </a:lnTo>
                  <a:lnTo>
                    <a:pt x="1029" y="738"/>
                  </a:lnTo>
                  <a:lnTo>
                    <a:pt x="986" y="766"/>
                  </a:lnTo>
                  <a:lnTo>
                    <a:pt x="965" y="774"/>
                  </a:lnTo>
                  <a:lnTo>
                    <a:pt x="936" y="775"/>
                  </a:lnTo>
                  <a:lnTo>
                    <a:pt x="902" y="772"/>
                  </a:lnTo>
                  <a:lnTo>
                    <a:pt x="865" y="763"/>
                  </a:lnTo>
                  <a:lnTo>
                    <a:pt x="822" y="749"/>
                  </a:lnTo>
                  <a:lnTo>
                    <a:pt x="777" y="731"/>
                  </a:lnTo>
                  <a:lnTo>
                    <a:pt x="727" y="707"/>
                  </a:lnTo>
                  <a:lnTo>
                    <a:pt x="677" y="682"/>
                  </a:lnTo>
                  <a:lnTo>
                    <a:pt x="623" y="654"/>
                  </a:lnTo>
                  <a:lnTo>
                    <a:pt x="570" y="624"/>
                  </a:lnTo>
                  <a:lnTo>
                    <a:pt x="514" y="591"/>
                  </a:lnTo>
                  <a:lnTo>
                    <a:pt x="461" y="557"/>
                  </a:lnTo>
                  <a:lnTo>
                    <a:pt x="405" y="523"/>
                  </a:lnTo>
                  <a:lnTo>
                    <a:pt x="352" y="490"/>
                  </a:lnTo>
                  <a:lnTo>
                    <a:pt x="302" y="456"/>
                  </a:lnTo>
                  <a:lnTo>
                    <a:pt x="252" y="422"/>
                  </a:lnTo>
                  <a:lnTo>
                    <a:pt x="205" y="391"/>
                  </a:lnTo>
                  <a:lnTo>
                    <a:pt x="162" y="361"/>
                  </a:lnTo>
                  <a:lnTo>
                    <a:pt x="123" y="332"/>
                  </a:lnTo>
                  <a:lnTo>
                    <a:pt x="87" y="307"/>
                  </a:lnTo>
                  <a:lnTo>
                    <a:pt x="57" y="286"/>
                  </a:lnTo>
                  <a:lnTo>
                    <a:pt x="34" y="270"/>
                  </a:lnTo>
                  <a:lnTo>
                    <a:pt x="16" y="255"/>
                  </a:lnTo>
                  <a:lnTo>
                    <a:pt x="3" y="247"/>
                  </a:lnTo>
                  <a:lnTo>
                    <a:pt x="0" y="245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DFD2B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1962980" y="4692057"/>
              <a:ext cx="823260" cy="716404"/>
            </a:xfrm>
            <a:custGeom>
              <a:avLst/>
              <a:gdLst>
                <a:gd name="T0" fmla="*/ 2425 w 2450"/>
                <a:gd name="T1" fmla="*/ 742 h 2132"/>
                <a:gd name="T2" fmla="*/ 2342 w 2450"/>
                <a:gd name="T3" fmla="*/ 820 h 2132"/>
                <a:gd name="T4" fmla="*/ 2249 w 2450"/>
                <a:gd name="T5" fmla="*/ 978 h 2132"/>
                <a:gd name="T6" fmla="*/ 2021 w 2450"/>
                <a:gd name="T7" fmla="*/ 1226 h 2132"/>
                <a:gd name="T8" fmla="*/ 1722 w 2450"/>
                <a:gd name="T9" fmla="*/ 1514 h 2132"/>
                <a:gd name="T10" fmla="*/ 1417 w 2450"/>
                <a:gd name="T11" fmla="*/ 1791 h 2132"/>
                <a:gd name="T12" fmla="*/ 1172 w 2450"/>
                <a:gd name="T13" fmla="*/ 2003 h 2132"/>
                <a:gd name="T14" fmla="*/ 1033 w 2450"/>
                <a:gd name="T15" fmla="*/ 2119 h 2132"/>
                <a:gd name="T16" fmla="*/ 893 w 2450"/>
                <a:gd name="T17" fmla="*/ 2089 h 2132"/>
                <a:gd name="T18" fmla="*/ 886 w 2450"/>
                <a:gd name="T19" fmla="*/ 1962 h 2132"/>
                <a:gd name="T20" fmla="*/ 1013 w 2450"/>
                <a:gd name="T21" fmla="*/ 1828 h 2132"/>
                <a:gd name="T22" fmla="*/ 1143 w 2450"/>
                <a:gd name="T23" fmla="*/ 1701 h 2132"/>
                <a:gd name="T24" fmla="*/ 1174 w 2450"/>
                <a:gd name="T25" fmla="*/ 1644 h 2132"/>
                <a:gd name="T26" fmla="*/ 1122 w 2450"/>
                <a:gd name="T27" fmla="*/ 1662 h 2132"/>
                <a:gd name="T28" fmla="*/ 992 w 2450"/>
                <a:gd name="T29" fmla="*/ 1792 h 2132"/>
                <a:gd name="T30" fmla="*/ 831 w 2450"/>
                <a:gd name="T31" fmla="*/ 1951 h 2132"/>
                <a:gd name="T32" fmla="*/ 691 w 2450"/>
                <a:gd name="T33" fmla="*/ 2053 h 2132"/>
                <a:gd name="T34" fmla="*/ 549 w 2450"/>
                <a:gd name="T35" fmla="*/ 2000 h 2132"/>
                <a:gd name="T36" fmla="*/ 536 w 2450"/>
                <a:gd name="T37" fmla="*/ 1869 h 2132"/>
                <a:gd name="T38" fmla="*/ 659 w 2450"/>
                <a:gd name="T39" fmla="*/ 1744 h 2132"/>
                <a:gd name="T40" fmla="*/ 825 w 2450"/>
                <a:gd name="T41" fmla="*/ 1592 h 2132"/>
                <a:gd name="T42" fmla="*/ 938 w 2450"/>
                <a:gd name="T43" fmla="*/ 1492 h 2132"/>
                <a:gd name="T44" fmla="*/ 938 w 2450"/>
                <a:gd name="T45" fmla="*/ 1453 h 2132"/>
                <a:gd name="T46" fmla="*/ 872 w 2450"/>
                <a:gd name="T47" fmla="*/ 1492 h 2132"/>
                <a:gd name="T48" fmla="*/ 713 w 2450"/>
                <a:gd name="T49" fmla="*/ 1639 h 2132"/>
                <a:gd name="T50" fmla="*/ 531 w 2450"/>
                <a:gd name="T51" fmla="*/ 1807 h 2132"/>
                <a:gd name="T52" fmla="*/ 400 w 2450"/>
                <a:gd name="T53" fmla="*/ 1903 h 2132"/>
                <a:gd name="T54" fmla="*/ 264 w 2450"/>
                <a:gd name="T55" fmla="*/ 1835 h 2132"/>
                <a:gd name="T56" fmla="*/ 231 w 2450"/>
                <a:gd name="T57" fmla="*/ 1689 h 2132"/>
                <a:gd name="T58" fmla="*/ 365 w 2450"/>
                <a:gd name="T59" fmla="*/ 1544 h 2132"/>
                <a:gd name="T60" fmla="*/ 545 w 2450"/>
                <a:gd name="T61" fmla="*/ 1385 h 2132"/>
                <a:gd name="T62" fmla="*/ 656 w 2450"/>
                <a:gd name="T63" fmla="*/ 1290 h 2132"/>
                <a:gd name="T64" fmla="*/ 634 w 2450"/>
                <a:gd name="T65" fmla="*/ 1249 h 2132"/>
                <a:gd name="T66" fmla="*/ 529 w 2450"/>
                <a:gd name="T67" fmla="*/ 1346 h 2132"/>
                <a:gd name="T68" fmla="*/ 336 w 2450"/>
                <a:gd name="T69" fmla="*/ 1521 h 2132"/>
                <a:gd name="T70" fmla="*/ 150 w 2450"/>
                <a:gd name="T71" fmla="*/ 1660 h 2132"/>
                <a:gd name="T72" fmla="*/ 29 w 2450"/>
                <a:gd name="T73" fmla="*/ 1598 h 2132"/>
                <a:gd name="T74" fmla="*/ 9 w 2450"/>
                <a:gd name="T75" fmla="*/ 1458 h 2132"/>
                <a:gd name="T76" fmla="*/ 120 w 2450"/>
                <a:gd name="T77" fmla="*/ 1339 h 2132"/>
                <a:gd name="T78" fmla="*/ 334 w 2450"/>
                <a:gd name="T79" fmla="*/ 1135 h 2132"/>
                <a:gd name="T80" fmla="*/ 591 w 2450"/>
                <a:gd name="T81" fmla="*/ 894 h 2132"/>
                <a:gd name="T82" fmla="*/ 831 w 2450"/>
                <a:gd name="T83" fmla="*/ 674 h 2132"/>
                <a:gd name="T84" fmla="*/ 990 w 2450"/>
                <a:gd name="T85" fmla="*/ 527 h 2132"/>
                <a:gd name="T86" fmla="*/ 1029 w 2450"/>
                <a:gd name="T87" fmla="*/ 486 h 2132"/>
                <a:gd name="T88" fmla="*/ 1113 w 2450"/>
                <a:gd name="T89" fmla="*/ 359 h 2132"/>
                <a:gd name="T90" fmla="*/ 1224 w 2450"/>
                <a:gd name="T91" fmla="*/ 195 h 2132"/>
                <a:gd name="T92" fmla="*/ 1286 w 2450"/>
                <a:gd name="T93" fmla="*/ 104 h 2132"/>
                <a:gd name="T94" fmla="*/ 1428 w 2450"/>
                <a:gd name="T95" fmla="*/ 93 h 2132"/>
                <a:gd name="T96" fmla="*/ 1696 w 2450"/>
                <a:gd name="T97" fmla="*/ 90 h 2132"/>
                <a:gd name="T98" fmla="*/ 1903 w 2450"/>
                <a:gd name="T99" fmla="*/ 86 h 2132"/>
                <a:gd name="T100" fmla="*/ 2015 w 2450"/>
                <a:gd name="T101" fmla="*/ 45 h 2132"/>
                <a:gd name="T102" fmla="*/ 2080 w 2450"/>
                <a:gd name="T103" fmla="*/ 0 h 2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450" h="2132">
                  <a:moveTo>
                    <a:pt x="2080" y="0"/>
                  </a:moveTo>
                  <a:lnTo>
                    <a:pt x="2450" y="724"/>
                  </a:lnTo>
                  <a:lnTo>
                    <a:pt x="2446" y="726"/>
                  </a:lnTo>
                  <a:lnTo>
                    <a:pt x="2437" y="733"/>
                  </a:lnTo>
                  <a:lnTo>
                    <a:pt x="2425" y="742"/>
                  </a:lnTo>
                  <a:lnTo>
                    <a:pt x="2407" y="753"/>
                  </a:lnTo>
                  <a:lnTo>
                    <a:pt x="2389" y="769"/>
                  </a:lnTo>
                  <a:lnTo>
                    <a:pt x="2371" y="785"/>
                  </a:lnTo>
                  <a:lnTo>
                    <a:pt x="2355" y="803"/>
                  </a:lnTo>
                  <a:lnTo>
                    <a:pt x="2342" y="820"/>
                  </a:lnTo>
                  <a:lnTo>
                    <a:pt x="2333" y="840"/>
                  </a:lnTo>
                  <a:lnTo>
                    <a:pt x="2323" y="869"/>
                  </a:lnTo>
                  <a:lnTo>
                    <a:pt x="2305" y="899"/>
                  </a:lnTo>
                  <a:lnTo>
                    <a:pt x="2280" y="937"/>
                  </a:lnTo>
                  <a:lnTo>
                    <a:pt x="2249" y="978"/>
                  </a:lnTo>
                  <a:lnTo>
                    <a:pt x="2212" y="1021"/>
                  </a:lnTo>
                  <a:lnTo>
                    <a:pt x="2171" y="1069"/>
                  </a:lnTo>
                  <a:lnTo>
                    <a:pt x="2124" y="1119"/>
                  </a:lnTo>
                  <a:lnTo>
                    <a:pt x="2074" y="1171"/>
                  </a:lnTo>
                  <a:lnTo>
                    <a:pt x="2021" y="1226"/>
                  </a:lnTo>
                  <a:lnTo>
                    <a:pt x="1965" y="1281"/>
                  </a:lnTo>
                  <a:lnTo>
                    <a:pt x="1906" y="1339"/>
                  </a:lnTo>
                  <a:lnTo>
                    <a:pt x="1846" y="1397"/>
                  </a:lnTo>
                  <a:lnTo>
                    <a:pt x="1785" y="1456"/>
                  </a:lnTo>
                  <a:lnTo>
                    <a:pt x="1722" y="1514"/>
                  </a:lnTo>
                  <a:lnTo>
                    <a:pt x="1660" y="1573"/>
                  </a:lnTo>
                  <a:lnTo>
                    <a:pt x="1597" y="1628"/>
                  </a:lnTo>
                  <a:lnTo>
                    <a:pt x="1535" y="1685"/>
                  </a:lnTo>
                  <a:lnTo>
                    <a:pt x="1476" y="1739"/>
                  </a:lnTo>
                  <a:lnTo>
                    <a:pt x="1417" y="1791"/>
                  </a:lnTo>
                  <a:lnTo>
                    <a:pt x="1361" y="1839"/>
                  </a:lnTo>
                  <a:lnTo>
                    <a:pt x="1308" y="1885"/>
                  </a:lnTo>
                  <a:lnTo>
                    <a:pt x="1258" y="1930"/>
                  </a:lnTo>
                  <a:lnTo>
                    <a:pt x="1213" y="1969"/>
                  </a:lnTo>
                  <a:lnTo>
                    <a:pt x="1172" y="2003"/>
                  </a:lnTo>
                  <a:lnTo>
                    <a:pt x="1136" y="2035"/>
                  </a:lnTo>
                  <a:lnTo>
                    <a:pt x="1108" y="2060"/>
                  </a:lnTo>
                  <a:lnTo>
                    <a:pt x="1083" y="2080"/>
                  </a:lnTo>
                  <a:lnTo>
                    <a:pt x="1067" y="2096"/>
                  </a:lnTo>
                  <a:lnTo>
                    <a:pt x="1033" y="2119"/>
                  </a:lnTo>
                  <a:lnTo>
                    <a:pt x="999" y="2130"/>
                  </a:lnTo>
                  <a:lnTo>
                    <a:pt x="968" y="2132"/>
                  </a:lnTo>
                  <a:lnTo>
                    <a:pt x="940" y="2125"/>
                  </a:lnTo>
                  <a:lnTo>
                    <a:pt x="915" y="2109"/>
                  </a:lnTo>
                  <a:lnTo>
                    <a:pt x="893" y="2089"/>
                  </a:lnTo>
                  <a:lnTo>
                    <a:pt x="879" y="2066"/>
                  </a:lnTo>
                  <a:lnTo>
                    <a:pt x="868" y="2039"/>
                  </a:lnTo>
                  <a:lnTo>
                    <a:pt x="867" y="2012"/>
                  </a:lnTo>
                  <a:lnTo>
                    <a:pt x="872" y="1985"/>
                  </a:lnTo>
                  <a:lnTo>
                    <a:pt x="886" y="1962"/>
                  </a:lnTo>
                  <a:lnTo>
                    <a:pt x="906" y="1941"/>
                  </a:lnTo>
                  <a:lnTo>
                    <a:pt x="929" y="1914"/>
                  </a:lnTo>
                  <a:lnTo>
                    <a:pt x="956" y="1887"/>
                  </a:lnTo>
                  <a:lnTo>
                    <a:pt x="984" y="1857"/>
                  </a:lnTo>
                  <a:lnTo>
                    <a:pt x="1013" y="1828"/>
                  </a:lnTo>
                  <a:lnTo>
                    <a:pt x="1043" y="1798"/>
                  </a:lnTo>
                  <a:lnTo>
                    <a:pt x="1072" y="1769"/>
                  </a:lnTo>
                  <a:lnTo>
                    <a:pt x="1099" y="1744"/>
                  </a:lnTo>
                  <a:lnTo>
                    <a:pt x="1124" y="1721"/>
                  </a:lnTo>
                  <a:lnTo>
                    <a:pt x="1143" y="1701"/>
                  </a:lnTo>
                  <a:lnTo>
                    <a:pt x="1158" y="1687"/>
                  </a:lnTo>
                  <a:lnTo>
                    <a:pt x="1167" y="1680"/>
                  </a:lnTo>
                  <a:lnTo>
                    <a:pt x="1177" y="1665"/>
                  </a:lnTo>
                  <a:lnTo>
                    <a:pt x="1179" y="1653"/>
                  </a:lnTo>
                  <a:lnTo>
                    <a:pt x="1174" y="1644"/>
                  </a:lnTo>
                  <a:lnTo>
                    <a:pt x="1165" y="1637"/>
                  </a:lnTo>
                  <a:lnTo>
                    <a:pt x="1154" y="1637"/>
                  </a:lnTo>
                  <a:lnTo>
                    <a:pt x="1142" y="1642"/>
                  </a:lnTo>
                  <a:lnTo>
                    <a:pt x="1135" y="1649"/>
                  </a:lnTo>
                  <a:lnTo>
                    <a:pt x="1122" y="1662"/>
                  </a:lnTo>
                  <a:lnTo>
                    <a:pt x="1102" y="1682"/>
                  </a:lnTo>
                  <a:lnTo>
                    <a:pt x="1079" y="1705"/>
                  </a:lnTo>
                  <a:lnTo>
                    <a:pt x="1052" y="1732"/>
                  </a:lnTo>
                  <a:lnTo>
                    <a:pt x="1024" y="1760"/>
                  </a:lnTo>
                  <a:lnTo>
                    <a:pt x="992" y="1792"/>
                  </a:lnTo>
                  <a:lnTo>
                    <a:pt x="959" y="1825"/>
                  </a:lnTo>
                  <a:lnTo>
                    <a:pt x="926" y="1858"/>
                  </a:lnTo>
                  <a:lnTo>
                    <a:pt x="893" y="1891"/>
                  </a:lnTo>
                  <a:lnTo>
                    <a:pt x="861" y="1923"/>
                  </a:lnTo>
                  <a:lnTo>
                    <a:pt x="831" y="1951"/>
                  </a:lnTo>
                  <a:lnTo>
                    <a:pt x="804" y="1978"/>
                  </a:lnTo>
                  <a:lnTo>
                    <a:pt x="779" y="2001"/>
                  </a:lnTo>
                  <a:lnTo>
                    <a:pt x="759" y="2019"/>
                  </a:lnTo>
                  <a:lnTo>
                    <a:pt x="725" y="2042"/>
                  </a:lnTo>
                  <a:lnTo>
                    <a:pt x="691" y="2053"/>
                  </a:lnTo>
                  <a:lnTo>
                    <a:pt x="658" y="2057"/>
                  </a:lnTo>
                  <a:lnTo>
                    <a:pt x="625" y="2051"/>
                  </a:lnTo>
                  <a:lnTo>
                    <a:pt x="597" y="2039"/>
                  </a:lnTo>
                  <a:lnTo>
                    <a:pt x="570" y="2023"/>
                  </a:lnTo>
                  <a:lnTo>
                    <a:pt x="549" y="2000"/>
                  </a:lnTo>
                  <a:lnTo>
                    <a:pt x="531" y="1975"/>
                  </a:lnTo>
                  <a:lnTo>
                    <a:pt x="520" y="1948"/>
                  </a:lnTo>
                  <a:lnTo>
                    <a:pt x="516" y="1921"/>
                  </a:lnTo>
                  <a:lnTo>
                    <a:pt x="522" y="1894"/>
                  </a:lnTo>
                  <a:lnTo>
                    <a:pt x="536" y="1869"/>
                  </a:lnTo>
                  <a:lnTo>
                    <a:pt x="552" y="1850"/>
                  </a:lnTo>
                  <a:lnTo>
                    <a:pt x="574" y="1826"/>
                  </a:lnTo>
                  <a:lnTo>
                    <a:pt x="600" y="1801"/>
                  </a:lnTo>
                  <a:lnTo>
                    <a:pt x="629" y="1773"/>
                  </a:lnTo>
                  <a:lnTo>
                    <a:pt x="659" y="1744"/>
                  </a:lnTo>
                  <a:lnTo>
                    <a:pt x="693" y="1712"/>
                  </a:lnTo>
                  <a:lnTo>
                    <a:pt x="725" y="1682"/>
                  </a:lnTo>
                  <a:lnTo>
                    <a:pt x="761" y="1651"/>
                  </a:lnTo>
                  <a:lnTo>
                    <a:pt x="793" y="1621"/>
                  </a:lnTo>
                  <a:lnTo>
                    <a:pt x="825" y="1592"/>
                  </a:lnTo>
                  <a:lnTo>
                    <a:pt x="856" y="1565"/>
                  </a:lnTo>
                  <a:lnTo>
                    <a:pt x="883" y="1542"/>
                  </a:lnTo>
                  <a:lnTo>
                    <a:pt x="906" y="1521"/>
                  </a:lnTo>
                  <a:lnTo>
                    <a:pt x="926" y="1505"/>
                  </a:lnTo>
                  <a:lnTo>
                    <a:pt x="938" y="1492"/>
                  </a:lnTo>
                  <a:lnTo>
                    <a:pt x="947" y="1487"/>
                  </a:lnTo>
                  <a:lnTo>
                    <a:pt x="954" y="1476"/>
                  </a:lnTo>
                  <a:lnTo>
                    <a:pt x="954" y="1465"/>
                  </a:lnTo>
                  <a:lnTo>
                    <a:pt x="949" y="1458"/>
                  </a:lnTo>
                  <a:lnTo>
                    <a:pt x="938" y="1453"/>
                  </a:lnTo>
                  <a:lnTo>
                    <a:pt x="927" y="1451"/>
                  </a:lnTo>
                  <a:lnTo>
                    <a:pt x="915" y="1456"/>
                  </a:lnTo>
                  <a:lnTo>
                    <a:pt x="906" y="1462"/>
                  </a:lnTo>
                  <a:lnTo>
                    <a:pt x="892" y="1474"/>
                  </a:lnTo>
                  <a:lnTo>
                    <a:pt x="872" y="1492"/>
                  </a:lnTo>
                  <a:lnTo>
                    <a:pt x="847" y="1515"/>
                  </a:lnTo>
                  <a:lnTo>
                    <a:pt x="818" y="1542"/>
                  </a:lnTo>
                  <a:lnTo>
                    <a:pt x="784" y="1573"/>
                  </a:lnTo>
                  <a:lnTo>
                    <a:pt x="750" y="1605"/>
                  </a:lnTo>
                  <a:lnTo>
                    <a:pt x="713" y="1639"/>
                  </a:lnTo>
                  <a:lnTo>
                    <a:pt x="675" y="1673"/>
                  </a:lnTo>
                  <a:lnTo>
                    <a:pt x="638" y="1708"/>
                  </a:lnTo>
                  <a:lnTo>
                    <a:pt x="600" y="1742"/>
                  </a:lnTo>
                  <a:lnTo>
                    <a:pt x="565" y="1776"/>
                  </a:lnTo>
                  <a:lnTo>
                    <a:pt x="531" y="1807"/>
                  </a:lnTo>
                  <a:lnTo>
                    <a:pt x="500" y="1835"/>
                  </a:lnTo>
                  <a:lnTo>
                    <a:pt x="475" y="1860"/>
                  </a:lnTo>
                  <a:lnTo>
                    <a:pt x="452" y="1880"/>
                  </a:lnTo>
                  <a:lnTo>
                    <a:pt x="427" y="1896"/>
                  </a:lnTo>
                  <a:lnTo>
                    <a:pt x="400" y="1903"/>
                  </a:lnTo>
                  <a:lnTo>
                    <a:pt x="372" y="1903"/>
                  </a:lnTo>
                  <a:lnTo>
                    <a:pt x="341" y="1894"/>
                  </a:lnTo>
                  <a:lnTo>
                    <a:pt x="314" y="1880"/>
                  </a:lnTo>
                  <a:lnTo>
                    <a:pt x="288" y="1860"/>
                  </a:lnTo>
                  <a:lnTo>
                    <a:pt x="264" y="1835"/>
                  </a:lnTo>
                  <a:lnTo>
                    <a:pt x="245" y="1808"/>
                  </a:lnTo>
                  <a:lnTo>
                    <a:pt x="231" y="1778"/>
                  </a:lnTo>
                  <a:lnTo>
                    <a:pt x="223" y="1748"/>
                  </a:lnTo>
                  <a:lnTo>
                    <a:pt x="222" y="1717"/>
                  </a:lnTo>
                  <a:lnTo>
                    <a:pt x="231" y="1689"/>
                  </a:lnTo>
                  <a:lnTo>
                    <a:pt x="248" y="1660"/>
                  </a:lnTo>
                  <a:lnTo>
                    <a:pt x="272" y="1635"/>
                  </a:lnTo>
                  <a:lnTo>
                    <a:pt x="298" y="1607"/>
                  </a:lnTo>
                  <a:lnTo>
                    <a:pt x="331" y="1576"/>
                  </a:lnTo>
                  <a:lnTo>
                    <a:pt x="365" y="1544"/>
                  </a:lnTo>
                  <a:lnTo>
                    <a:pt x="402" y="1510"/>
                  </a:lnTo>
                  <a:lnTo>
                    <a:pt x="438" y="1478"/>
                  </a:lnTo>
                  <a:lnTo>
                    <a:pt x="475" y="1446"/>
                  </a:lnTo>
                  <a:lnTo>
                    <a:pt x="511" y="1414"/>
                  </a:lnTo>
                  <a:lnTo>
                    <a:pt x="545" y="1385"/>
                  </a:lnTo>
                  <a:lnTo>
                    <a:pt x="577" y="1358"/>
                  </a:lnTo>
                  <a:lnTo>
                    <a:pt x="604" y="1333"/>
                  </a:lnTo>
                  <a:lnTo>
                    <a:pt x="627" y="1315"/>
                  </a:lnTo>
                  <a:lnTo>
                    <a:pt x="645" y="1299"/>
                  </a:lnTo>
                  <a:lnTo>
                    <a:pt x="656" y="1290"/>
                  </a:lnTo>
                  <a:lnTo>
                    <a:pt x="668" y="1276"/>
                  </a:lnTo>
                  <a:lnTo>
                    <a:pt x="670" y="1262"/>
                  </a:lnTo>
                  <a:lnTo>
                    <a:pt x="665" y="1251"/>
                  </a:lnTo>
                  <a:lnTo>
                    <a:pt x="652" y="1246"/>
                  </a:lnTo>
                  <a:lnTo>
                    <a:pt x="634" y="1249"/>
                  </a:lnTo>
                  <a:lnTo>
                    <a:pt x="616" y="1263"/>
                  </a:lnTo>
                  <a:lnTo>
                    <a:pt x="604" y="1276"/>
                  </a:lnTo>
                  <a:lnTo>
                    <a:pt x="584" y="1294"/>
                  </a:lnTo>
                  <a:lnTo>
                    <a:pt x="559" y="1317"/>
                  </a:lnTo>
                  <a:lnTo>
                    <a:pt x="529" y="1346"/>
                  </a:lnTo>
                  <a:lnTo>
                    <a:pt x="495" y="1376"/>
                  </a:lnTo>
                  <a:lnTo>
                    <a:pt x="457" y="1410"/>
                  </a:lnTo>
                  <a:lnTo>
                    <a:pt x="418" y="1446"/>
                  </a:lnTo>
                  <a:lnTo>
                    <a:pt x="377" y="1483"/>
                  </a:lnTo>
                  <a:lnTo>
                    <a:pt x="336" y="1521"/>
                  </a:lnTo>
                  <a:lnTo>
                    <a:pt x="293" y="1557"/>
                  </a:lnTo>
                  <a:lnTo>
                    <a:pt x="254" y="1592"/>
                  </a:lnTo>
                  <a:lnTo>
                    <a:pt x="216" y="1626"/>
                  </a:lnTo>
                  <a:lnTo>
                    <a:pt x="182" y="1649"/>
                  </a:lnTo>
                  <a:lnTo>
                    <a:pt x="150" y="1660"/>
                  </a:lnTo>
                  <a:lnTo>
                    <a:pt x="120" y="1662"/>
                  </a:lnTo>
                  <a:lnTo>
                    <a:pt x="93" y="1657"/>
                  </a:lnTo>
                  <a:lnTo>
                    <a:pt x="68" y="1642"/>
                  </a:lnTo>
                  <a:lnTo>
                    <a:pt x="46" y="1623"/>
                  </a:lnTo>
                  <a:lnTo>
                    <a:pt x="29" y="1598"/>
                  </a:lnTo>
                  <a:lnTo>
                    <a:pt x="14" y="1571"/>
                  </a:lnTo>
                  <a:lnTo>
                    <a:pt x="5" y="1540"/>
                  </a:lnTo>
                  <a:lnTo>
                    <a:pt x="0" y="1512"/>
                  </a:lnTo>
                  <a:lnTo>
                    <a:pt x="2" y="1483"/>
                  </a:lnTo>
                  <a:lnTo>
                    <a:pt x="9" y="1458"/>
                  </a:lnTo>
                  <a:lnTo>
                    <a:pt x="23" y="1437"/>
                  </a:lnTo>
                  <a:lnTo>
                    <a:pt x="39" y="1419"/>
                  </a:lnTo>
                  <a:lnTo>
                    <a:pt x="61" y="1397"/>
                  </a:lnTo>
                  <a:lnTo>
                    <a:pt x="89" y="1369"/>
                  </a:lnTo>
                  <a:lnTo>
                    <a:pt x="120" y="1339"/>
                  </a:lnTo>
                  <a:lnTo>
                    <a:pt x="157" y="1303"/>
                  </a:lnTo>
                  <a:lnTo>
                    <a:pt x="197" y="1263"/>
                  </a:lnTo>
                  <a:lnTo>
                    <a:pt x="239" y="1222"/>
                  </a:lnTo>
                  <a:lnTo>
                    <a:pt x="286" y="1180"/>
                  </a:lnTo>
                  <a:lnTo>
                    <a:pt x="334" y="1135"/>
                  </a:lnTo>
                  <a:lnTo>
                    <a:pt x="384" y="1087"/>
                  </a:lnTo>
                  <a:lnTo>
                    <a:pt x="436" y="1038"/>
                  </a:lnTo>
                  <a:lnTo>
                    <a:pt x="488" y="990"/>
                  </a:lnTo>
                  <a:lnTo>
                    <a:pt x="540" y="942"/>
                  </a:lnTo>
                  <a:lnTo>
                    <a:pt x="591" y="894"/>
                  </a:lnTo>
                  <a:lnTo>
                    <a:pt x="643" y="845"/>
                  </a:lnTo>
                  <a:lnTo>
                    <a:pt x="693" y="801"/>
                  </a:lnTo>
                  <a:lnTo>
                    <a:pt x="741" y="756"/>
                  </a:lnTo>
                  <a:lnTo>
                    <a:pt x="788" y="713"/>
                  </a:lnTo>
                  <a:lnTo>
                    <a:pt x="831" y="674"/>
                  </a:lnTo>
                  <a:lnTo>
                    <a:pt x="870" y="636"/>
                  </a:lnTo>
                  <a:lnTo>
                    <a:pt x="908" y="602"/>
                  </a:lnTo>
                  <a:lnTo>
                    <a:pt x="940" y="574"/>
                  </a:lnTo>
                  <a:lnTo>
                    <a:pt x="967" y="549"/>
                  </a:lnTo>
                  <a:lnTo>
                    <a:pt x="990" y="527"/>
                  </a:lnTo>
                  <a:lnTo>
                    <a:pt x="1006" y="513"/>
                  </a:lnTo>
                  <a:lnTo>
                    <a:pt x="1015" y="504"/>
                  </a:lnTo>
                  <a:lnTo>
                    <a:pt x="1018" y="501"/>
                  </a:lnTo>
                  <a:lnTo>
                    <a:pt x="1020" y="497"/>
                  </a:lnTo>
                  <a:lnTo>
                    <a:pt x="1029" y="486"/>
                  </a:lnTo>
                  <a:lnTo>
                    <a:pt x="1040" y="468"/>
                  </a:lnTo>
                  <a:lnTo>
                    <a:pt x="1054" y="447"/>
                  </a:lnTo>
                  <a:lnTo>
                    <a:pt x="1072" y="420"/>
                  </a:lnTo>
                  <a:lnTo>
                    <a:pt x="1092" y="392"/>
                  </a:lnTo>
                  <a:lnTo>
                    <a:pt x="1113" y="359"/>
                  </a:lnTo>
                  <a:lnTo>
                    <a:pt x="1135" y="325"/>
                  </a:lnTo>
                  <a:lnTo>
                    <a:pt x="1158" y="292"/>
                  </a:lnTo>
                  <a:lnTo>
                    <a:pt x="1181" y="258"/>
                  </a:lnTo>
                  <a:lnTo>
                    <a:pt x="1202" y="225"/>
                  </a:lnTo>
                  <a:lnTo>
                    <a:pt x="1224" y="195"/>
                  </a:lnTo>
                  <a:lnTo>
                    <a:pt x="1242" y="166"/>
                  </a:lnTo>
                  <a:lnTo>
                    <a:pt x="1258" y="143"/>
                  </a:lnTo>
                  <a:lnTo>
                    <a:pt x="1272" y="124"/>
                  </a:lnTo>
                  <a:lnTo>
                    <a:pt x="1281" y="111"/>
                  </a:lnTo>
                  <a:lnTo>
                    <a:pt x="1286" y="104"/>
                  </a:lnTo>
                  <a:lnTo>
                    <a:pt x="1295" y="100"/>
                  </a:lnTo>
                  <a:lnTo>
                    <a:pt x="1317" y="99"/>
                  </a:lnTo>
                  <a:lnTo>
                    <a:pt x="1345" y="97"/>
                  </a:lnTo>
                  <a:lnTo>
                    <a:pt x="1385" y="95"/>
                  </a:lnTo>
                  <a:lnTo>
                    <a:pt x="1428" y="93"/>
                  </a:lnTo>
                  <a:lnTo>
                    <a:pt x="1478" y="93"/>
                  </a:lnTo>
                  <a:lnTo>
                    <a:pt x="1529" y="91"/>
                  </a:lnTo>
                  <a:lnTo>
                    <a:pt x="1585" y="91"/>
                  </a:lnTo>
                  <a:lnTo>
                    <a:pt x="1640" y="91"/>
                  </a:lnTo>
                  <a:lnTo>
                    <a:pt x="1696" y="90"/>
                  </a:lnTo>
                  <a:lnTo>
                    <a:pt x="1747" y="90"/>
                  </a:lnTo>
                  <a:lnTo>
                    <a:pt x="1796" y="90"/>
                  </a:lnTo>
                  <a:lnTo>
                    <a:pt x="1839" y="88"/>
                  </a:lnTo>
                  <a:lnTo>
                    <a:pt x="1874" y="88"/>
                  </a:lnTo>
                  <a:lnTo>
                    <a:pt x="1903" y="86"/>
                  </a:lnTo>
                  <a:lnTo>
                    <a:pt x="1921" y="84"/>
                  </a:lnTo>
                  <a:lnTo>
                    <a:pt x="1944" y="79"/>
                  </a:lnTo>
                  <a:lnTo>
                    <a:pt x="1967" y="70"/>
                  </a:lnTo>
                  <a:lnTo>
                    <a:pt x="1992" y="57"/>
                  </a:lnTo>
                  <a:lnTo>
                    <a:pt x="2015" y="45"/>
                  </a:lnTo>
                  <a:lnTo>
                    <a:pt x="2035" y="32"/>
                  </a:lnTo>
                  <a:lnTo>
                    <a:pt x="2053" y="20"/>
                  </a:lnTo>
                  <a:lnTo>
                    <a:pt x="2067" y="9"/>
                  </a:lnTo>
                  <a:lnTo>
                    <a:pt x="2076" y="4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2579249" y="5057652"/>
              <a:ext cx="116936" cy="116265"/>
            </a:xfrm>
            <a:custGeom>
              <a:avLst/>
              <a:gdLst>
                <a:gd name="T0" fmla="*/ 163 w 347"/>
                <a:gd name="T1" fmla="*/ 0 h 345"/>
                <a:gd name="T2" fmla="*/ 198 w 347"/>
                <a:gd name="T3" fmla="*/ 9 h 345"/>
                <a:gd name="T4" fmla="*/ 234 w 347"/>
                <a:gd name="T5" fmla="*/ 27 h 345"/>
                <a:gd name="T6" fmla="*/ 268 w 347"/>
                <a:gd name="T7" fmla="*/ 49 h 345"/>
                <a:gd name="T8" fmla="*/ 300 w 347"/>
                <a:gd name="T9" fmla="*/ 77 h 345"/>
                <a:gd name="T10" fmla="*/ 325 w 347"/>
                <a:gd name="T11" fmla="*/ 109 h 345"/>
                <a:gd name="T12" fmla="*/ 343 w 347"/>
                <a:gd name="T13" fmla="*/ 145 h 345"/>
                <a:gd name="T14" fmla="*/ 347 w 347"/>
                <a:gd name="T15" fmla="*/ 172 h 345"/>
                <a:gd name="T16" fmla="*/ 345 w 347"/>
                <a:gd name="T17" fmla="*/ 199 h 345"/>
                <a:gd name="T18" fmla="*/ 334 w 347"/>
                <a:gd name="T19" fmla="*/ 227 h 345"/>
                <a:gd name="T20" fmla="*/ 320 w 347"/>
                <a:gd name="T21" fmla="*/ 256 h 345"/>
                <a:gd name="T22" fmla="*/ 302 w 347"/>
                <a:gd name="T23" fmla="*/ 283 h 345"/>
                <a:gd name="T24" fmla="*/ 280 w 347"/>
                <a:gd name="T25" fmla="*/ 306 h 345"/>
                <a:gd name="T26" fmla="*/ 255 w 347"/>
                <a:gd name="T27" fmla="*/ 326 h 345"/>
                <a:gd name="T28" fmla="*/ 230 w 347"/>
                <a:gd name="T29" fmla="*/ 338 h 345"/>
                <a:gd name="T30" fmla="*/ 205 w 347"/>
                <a:gd name="T31" fmla="*/ 345 h 345"/>
                <a:gd name="T32" fmla="*/ 180 w 347"/>
                <a:gd name="T33" fmla="*/ 343 h 345"/>
                <a:gd name="T34" fmla="*/ 136 w 347"/>
                <a:gd name="T35" fmla="*/ 326 h 345"/>
                <a:gd name="T36" fmla="*/ 95 w 347"/>
                <a:gd name="T37" fmla="*/ 302 h 345"/>
                <a:gd name="T38" fmla="*/ 59 w 347"/>
                <a:gd name="T39" fmla="*/ 274 h 345"/>
                <a:gd name="T40" fmla="*/ 30 w 347"/>
                <a:gd name="T41" fmla="*/ 240 h 345"/>
                <a:gd name="T42" fmla="*/ 9 w 347"/>
                <a:gd name="T43" fmla="*/ 206 h 345"/>
                <a:gd name="T44" fmla="*/ 2 w 347"/>
                <a:gd name="T45" fmla="*/ 183 h 345"/>
                <a:gd name="T46" fmla="*/ 0 w 347"/>
                <a:gd name="T47" fmla="*/ 156 h 345"/>
                <a:gd name="T48" fmla="*/ 4 w 347"/>
                <a:gd name="T49" fmla="*/ 129 h 345"/>
                <a:gd name="T50" fmla="*/ 14 w 347"/>
                <a:gd name="T51" fmla="*/ 99 h 345"/>
                <a:gd name="T52" fmla="*/ 29 w 347"/>
                <a:gd name="T53" fmla="*/ 72 h 345"/>
                <a:gd name="T54" fmla="*/ 46 w 347"/>
                <a:gd name="T55" fmla="*/ 47 h 345"/>
                <a:gd name="T56" fmla="*/ 70 w 347"/>
                <a:gd name="T57" fmla="*/ 25 h 345"/>
                <a:gd name="T58" fmla="*/ 98 w 347"/>
                <a:gd name="T59" fmla="*/ 9 h 345"/>
                <a:gd name="T60" fmla="*/ 129 w 347"/>
                <a:gd name="T61" fmla="*/ 0 h 345"/>
                <a:gd name="T62" fmla="*/ 163 w 347"/>
                <a:gd name="T63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7" h="345">
                  <a:moveTo>
                    <a:pt x="163" y="0"/>
                  </a:moveTo>
                  <a:lnTo>
                    <a:pt x="198" y="9"/>
                  </a:lnTo>
                  <a:lnTo>
                    <a:pt x="234" y="27"/>
                  </a:lnTo>
                  <a:lnTo>
                    <a:pt x="268" y="49"/>
                  </a:lnTo>
                  <a:lnTo>
                    <a:pt x="300" y="77"/>
                  </a:lnTo>
                  <a:lnTo>
                    <a:pt x="325" y="109"/>
                  </a:lnTo>
                  <a:lnTo>
                    <a:pt x="343" y="145"/>
                  </a:lnTo>
                  <a:lnTo>
                    <a:pt x="347" y="172"/>
                  </a:lnTo>
                  <a:lnTo>
                    <a:pt x="345" y="199"/>
                  </a:lnTo>
                  <a:lnTo>
                    <a:pt x="334" y="227"/>
                  </a:lnTo>
                  <a:lnTo>
                    <a:pt x="320" y="256"/>
                  </a:lnTo>
                  <a:lnTo>
                    <a:pt x="302" y="283"/>
                  </a:lnTo>
                  <a:lnTo>
                    <a:pt x="280" y="306"/>
                  </a:lnTo>
                  <a:lnTo>
                    <a:pt x="255" y="326"/>
                  </a:lnTo>
                  <a:lnTo>
                    <a:pt x="230" y="338"/>
                  </a:lnTo>
                  <a:lnTo>
                    <a:pt x="205" y="345"/>
                  </a:lnTo>
                  <a:lnTo>
                    <a:pt x="180" y="343"/>
                  </a:lnTo>
                  <a:lnTo>
                    <a:pt x="136" y="326"/>
                  </a:lnTo>
                  <a:lnTo>
                    <a:pt x="95" y="302"/>
                  </a:lnTo>
                  <a:lnTo>
                    <a:pt x="59" y="274"/>
                  </a:lnTo>
                  <a:lnTo>
                    <a:pt x="30" y="240"/>
                  </a:lnTo>
                  <a:lnTo>
                    <a:pt x="9" y="206"/>
                  </a:lnTo>
                  <a:lnTo>
                    <a:pt x="2" y="183"/>
                  </a:lnTo>
                  <a:lnTo>
                    <a:pt x="0" y="156"/>
                  </a:lnTo>
                  <a:lnTo>
                    <a:pt x="4" y="129"/>
                  </a:lnTo>
                  <a:lnTo>
                    <a:pt x="14" y="99"/>
                  </a:lnTo>
                  <a:lnTo>
                    <a:pt x="29" y="72"/>
                  </a:lnTo>
                  <a:lnTo>
                    <a:pt x="46" y="47"/>
                  </a:lnTo>
                  <a:lnTo>
                    <a:pt x="70" y="25"/>
                  </a:lnTo>
                  <a:lnTo>
                    <a:pt x="98" y="9"/>
                  </a:lnTo>
                  <a:lnTo>
                    <a:pt x="129" y="0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2410565" y="5214911"/>
              <a:ext cx="128362" cy="125001"/>
            </a:xfrm>
            <a:custGeom>
              <a:avLst/>
              <a:gdLst>
                <a:gd name="T0" fmla="*/ 162 w 380"/>
                <a:gd name="T1" fmla="*/ 0 h 371"/>
                <a:gd name="T2" fmla="*/ 198 w 380"/>
                <a:gd name="T3" fmla="*/ 8 h 371"/>
                <a:gd name="T4" fmla="*/ 227 w 380"/>
                <a:gd name="T5" fmla="*/ 21 h 371"/>
                <a:gd name="T6" fmla="*/ 255 w 380"/>
                <a:gd name="T7" fmla="*/ 41 h 371"/>
                <a:gd name="T8" fmla="*/ 286 w 380"/>
                <a:gd name="T9" fmla="*/ 62 h 371"/>
                <a:gd name="T10" fmla="*/ 316 w 380"/>
                <a:gd name="T11" fmla="*/ 89 h 371"/>
                <a:gd name="T12" fmla="*/ 341 w 380"/>
                <a:gd name="T13" fmla="*/ 116 h 371"/>
                <a:gd name="T14" fmla="*/ 363 w 380"/>
                <a:gd name="T15" fmla="*/ 144 h 371"/>
                <a:gd name="T16" fmla="*/ 375 w 380"/>
                <a:gd name="T17" fmla="*/ 171 h 371"/>
                <a:gd name="T18" fmla="*/ 380 w 380"/>
                <a:gd name="T19" fmla="*/ 198 h 371"/>
                <a:gd name="T20" fmla="*/ 377 w 380"/>
                <a:gd name="T21" fmla="*/ 225 h 371"/>
                <a:gd name="T22" fmla="*/ 368 w 380"/>
                <a:gd name="T23" fmla="*/ 253 h 371"/>
                <a:gd name="T24" fmla="*/ 354 w 380"/>
                <a:gd name="T25" fmla="*/ 282 h 371"/>
                <a:gd name="T26" fmla="*/ 334 w 380"/>
                <a:gd name="T27" fmla="*/ 309 h 371"/>
                <a:gd name="T28" fmla="*/ 313 w 380"/>
                <a:gd name="T29" fmla="*/ 332 h 371"/>
                <a:gd name="T30" fmla="*/ 289 w 380"/>
                <a:gd name="T31" fmla="*/ 351 h 371"/>
                <a:gd name="T32" fmla="*/ 263 w 380"/>
                <a:gd name="T33" fmla="*/ 364 h 371"/>
                <a:gd name="T34" fmla="*/ 238 w 380"/>
                <a:gd name="T35" fmla="*/ 371 h 371"/>
                <a:gd name="T36" fmla="*/ 212 w 380"/>
                <a:gd name="T37" fmla="*/ 369 h 371"/>
                <a:gd name="T38" fmla="*/ 179 w 380"/>
                <a:gd name="T39" fmla="*/ 357 h 371"/>
                <a:gd name="T40" fmla="*/ 143 w 380"/>
                <a:gd name="T41" fmla="*/ 337 h 371"/>
                <a:gd name="T42" fmla="*/ 109 w 380"/>
                <a:gd name="T43" fmla="*/ 314 h 371"/>
                <a:gd name="T44" fmla="*/ 77 w 380"/>
                <a:gd name="T45" fmla="*/ 287 h 371"/>
                <a:gd name="T46" fmla="*/ 50 w 380"/>
                <a:gd name="T47" fmla="*/ 259 h 371"/>
                <a:gd name="T48" fmla="*/ 27 w 380"/>
                <a:gd name="T49" fmla="*/ 232 h 371"/>
                <a:gd name="T50" fmla="*/ 9 w 380"/>
                <a:gd name="T51" fmla="*/ 205 h 371"/>
                <a:gd name="T52" fmla="*/ 2 w 380"/>
                <a:gd name="T53" fmla="*/ 182 h 371"/>
                <a:gd name="T54" fmla="*/ 0 w 380"/>
                <a:gd name="T55" fmla="*/ 155 h 371"/>
                <a:gd name="T56" fmla="*/ 3 w 380"/>
                <a:gd name="T57" fmla="*/ 128 h 371"/>
                <a:gd name="T58" fmla="*/ 14 w 380"/>
                <a:gd name="T59" fmla="*/ 100 h 371"/>
                <a:gd name="T60" fmla="*/ 28 w 380"/>
                <a:gd name="T61" fmla="*/ 71 h 371"/>
                <a:gd name="T62" fmla="*/ 48 w 380"/>
                <a:gd name="T63" fmla="*/ 46 h 371"/>
                <a:gd name="T64" fmla="*/ 71 w 380"/>
                <a:gd name="T65" fmla="*/ 25 h 371"/>
                <a:gd name="T66" fmla="*/ 98 w 380"/>
                <a:gd name="T67" fmla="*/ 8 h 371"/>
                <a:gd name="T68" fmla="*/ 129 w 380"/>
                <a:gd name="T69" fmla="*/ 0 h 371"/>
                <a:gd name="T70" fmla="*/ 162 w 380"/>
                <a:gd name="T71" fmla="*/ 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80" h="371">
                  <a:moveTo>
                    <a:pt x="162" y="0"/>
                  </a:moveTo>
                  <a:lnTo>
                    <a:pt x="198" y="8"/>
                  </a:lnTo>
                  <a:lnTo>
                    <a:pt x="227" y="21"/>
                  </a:lnTo>
                  <a:lnTo>
                    <a:pt x="255" y="41"/>
                  </a:lnTo>
                  <a:lnTo>
                    <a:pt x="286" y="62"/>
                  </a:lnTo>
                  <a:lnTo>
                    <a:pt x="316" y="89"/>
                  </a:lnTo>
                  <a:lnTo>
                    <a:pt x="341" y="116"/>
                  </a:lnTo>
                  <a:lnTo>
                    <a:pt x="363" y="144"/>
                  </a:lnTo>
                  <a:lnTo>
                    <a:pt x="375" y="171"/>
                  </a:lnTo>
                  <a:lnTo>
                    <a:pt x="380" y="198"/>
                  </a:lnTo>
                  <a:lnTo>
                    <a:pt x="377" y="225"/>
                  </a:lnTo>
                  <a:lnTo>
                    <a:pt x="368" y="253"/>
                  </a:lnTo>
                  <a:lnTo>
                    <a:pt x="354" y="282"/>
                  </a:lnTo>
                  <a:lnTo>
                    <a:pt x="334" y="309"/>
                  </a:lnTo>
                  <a:lnTo>
                    <a:pt x="313" y="332"/>
                  </a:lnTo>
                  <a:lnTo>
                    <a:pt x="289" y="351"/>
                  </a:lnTo>
                  <a:lnTo>
                    <a:pt x="263" y="364"/>
                  </a:lnTo>
                  <a:lnTo>
                    <a:pt x="238" y="371"/>
                  </a:lnTo>
                  <a:lnTo>
                    <a:pt x="212" y="369"/>
                  </a:lnTo>
                  <a:lnTo>
                    <a:pt x="179" y="357"/>
                  </a:lnTo>
                  <a:lnTo>
                    <a:pt x="143" y="337"/>
                  </a:lnTo>
                  <a:lnTo>
                    <a:pt x="109" y="314"/>
                  </a:lnTo>
                  <a:lnTo>
                    <a:pt x="77" y="287"/>
                  </a:lnTo>
                  <a:lnTo>
                    <a:pt x="50" y="259"/>
                  </a:lnTo>
                  <a:lnTo>
                    <a:pt x="27" y="232"/>
                  </a:lnTo>
                  <a:lnTo>
                    <a:pt x="9" y="205"/>
                  </a:lnTo>
                  <a:lnTo>
                    <a:pt x="2" y="182"/>
                  </a:lnTo>
                  <a:lnTo>
                    <a:pt x="0" y="155"/>
                  </a:lnTo>
                  <a:lnTo>
                    <a:pt x="3" y="128"/>
                  </a:lnTo>
                  <a:lnTo>
                    <a:pt x="14" y="100"/>
                  </a:lnTo>
                  <a:lnTo>
                    <a:pt x="28" y="71"/>
                  </a:lnTo>
                  <a:lnTo>
                    <a:pt x="48" y="46"/>
                  </a:lnTo>
                  <a:lnTo>
                    <a:pt x="71" y="25"/>
                  </a:lnTo>
                  <a:lnTo>
                    <a:pt x="98" y="8"/>
                  </a:lnTo>
                  <a:lnTo>
                    <a:pt x="129" y="0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2344032" y="5294885"/>
              <a:ext cx="105512" cy="102824"/>
            </a:xfrm>
            <a:custGeom>
              <a:avLst/>
              <a:gdLst>
                <a:gd name="T0" fmla="*/ 130 w 312"/>
                <a:gd name="T1" fmla="*/ 0 h 306"/>
                <a:gd name="T2" fmla="*/ 162 w 312"/>
                <a:gd name="T3" fmla="*/ 9 h 306"/>
                <a:gd name="T4" fmla="*/ 189 w 312"/>
                <a:gd name="T5" fmla="*/ 22 h 306"/>
                <a:gd name="T6" fmla="*/ 218 w 312"/>
                <a:gd name="T7" fmla="*/ 39 h 306"/>
                <a:gd name="T8" fmla="*/ 246 w 312"/>
                <a:gd name="T9" fmla="*/ 63 h 306"/>
                <a:gd name="T10" fmla="*/ 273 w 312"/>
                <a:gd name="T11" fmla="*/ 89 h 306"/>
                <a:gd name="T12" fmla="*/ 294 w 312"/>
                <a:gd name="T13" fmla="*/ 116 h 306"/>
                <a:gd name="T14" fmla="*/ 309 w 312"/>
                <a:gd name="T15" fmla="*/ 143 h 306"/>
                <a:gd name="T16" fmla="*/ 312 w 312"/>
                <a:gd name="T17" fmla="*/ 166 h 306"/>
                <a:gd name="T18" fmla="*/ 309 w 312"/>
                <a:gd name="T19" fmla="*/ 191 h 306"/>
                <a:gd name="T20" fmla="*/ 298 w 312"/>
                <a:gd name="T21" fmla="*/ 218 h 306"/>
                <a:gd name="T22" fmla="*/ 284 w 312"/>
                <a:gd name="T23" fmla="*/ 243 h 306"/>
                <a:gd name="T24" fmla="*/ 264 w 312"/>
                <a:gd name="T25" fmla="*/ 266 h 306"/>
                <a:gd name="T26" fmla="*/ 243 w 312"/>
                <a:gd name="T27" fmla="*/ 286 h 306"/>
                <a:gd name="T28" fmla="*/ 221 w 312"/>
                <a:gd name="T29" fmla="*/ 300 h 306"/>
                <a:gd name="T30" fmla="*/ 196 w 312"/>
                <a:gd name="T31" fmla="*/ 306 h 306"/>
                <a:gd name="T32" fmla="*/ 175 w 312"/>
                <a:gd name="T33" fmla="*/ 306 h 306"/>
                <a:gd name="T34" fmla="*/ 141 w 312"/>
                <a:gd name="T35" fmla="*/ 293 h 306"/>
                <a:gd name="T36" fmla="*/ 107 w 312"/>
                <a:gd name="T37" fmla="*/ 273 h 306"/>
                <a:gd name="T38" fmla="*/ 75 w 312"/>
                <a:gd name="T39" fmla="*/ 248 h 306"/>
                <a:gd name="T40" fmla="*/ 46 w 312"/>
                <a:gd name="T41" fmla="*/ 222 h 306"/>
                <a:gd name="T42" fmla="*/ 23 w 312"/>
                <a:gd name="T43" fmla="*/ 195 h 306"/>
                <a:gd name="T44" fmla="*/ 7 w 312"/>
                <a:gd name="T45" fmla="*/ 170 h 306"/>
                <a:gd name="T46" fmla="*/ 0 w 312"/>
                <a:gd name="T47" fmla="*/ 148 h 306"/>
                <a:gd name="T48" fmla="*/ 0 w 312"/>
                <a:gd name="T49" fmla="*/ 125 h 306"/>
                <a:gd name="T50" fmla="*/ 3 w 312"/>
                <a:gd name="T51" fmla="*/ 98 h 306"/>
                <a:gd name="T52" fmla="*/ 14 w 312"/>
                <a:gd name="T53" fmla="*/ 73 h 306"/>
                <a:gd name="T54" fmla="*/ 30 w 312"/>
                <a:gd name="T55" fmla="*/ 48 h 306"/>
                <a:gd name="T56" fmla="*/ 48 w 312"/>
                <a:gd name="T57" fmla="*/ 29 h 306"/>
                <a:gd name="T58" fmla="*/ 73 w 312"/>
                <a:gd name="T59" fmla="*/ 11 h 306"/>
                <a:gd name="T60" fmla="*/ 100 w 312"/>
                <a:gd name="T61" fmla="*/ 2 h 306"/>
                <a:gd name="T62" fmla="*/ 130 w 312"/>
                <a:gd name="T6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2" h="306">
                  <a:moveTo>
                    <a:pt x="130" y="0"/>
                  </a:moveTo>
                  <a:lnTo>
                    <a:pt x="162" y="9"/>
                  </a:lnTo>
                  <a:lnTo>
                    <a:pt x="189" y="22"/>
                  </a:lnTo>
                  <a:lnTo>
                    <a:pt x="218" y="39"/>
                  </a:lnTo>
                  <a:lnTo>
                    <a:pt x="246" y="63"/>
                  </a:lnTo>
                  <a:lnTo>
                    <a:pt x="273" y="89"/>
                  </a:lnTo>
                  <a:lnTo>
                    <a:pt x="294" y="116"/>
                  </a:lnTo>
                  <a:lnTo>
                    <a:pt x="309" y="143"/>
                  </a:lnTo>
                  <a:lnTo>
                    <a:pt x="312" y="166"/>
                  </a:lnTo>
                  <a:lnTo>
                    <a:pt x="309" y="191"/>
                  </a:lnTo>
                  <a:lnTo>
                    <a:pt x="298" y="218"/>
                  </a:lnTo>
                  <a:lnTo>
                    <a:pt x="284" y="243"/>
                  </a:lnTo>
                  <a:lnTo>
                    <a:pt x="264" y="266"/>
                  </a:lnTo>
                  <a:lnTo>
                    <a:pt x="243" y="286"/>
                  </a:lnTo>
                  <a:lnTo>
                    <a:pt x="221" y="300"/>
                  </a:lnTo>
                  <a:lnTo>
                    <a:pt x="196" y="306"/>
                  </a:lnTo>
                  <a:lnTo>
                    <a:pt x="175" y="306"/>
                  </a:lnTo>
                  <a:lnTo>
                    <a:pt x="141" y="293"/>
                  </a:lnTo>
                  <a:lnTo>
                    <a:pt x="107" y="273"/>
                  </a:lnTo>
                  <a:lnTo>
                    <a:pt x="75" y="248"/>
                  </a:lnTo>
                  <a:lnTo>
                    <a:pt x="46" y="222"/>
                  </a:lnTo>
                  <a:lnTo>
                    <a:pt x="23" y="195"/>
                  </a:lnTo>
                  <a:lnTo>
                    <a:pt x="7" y="170"/>
                  </a:lnTo>
                  <a:lnTo>
                    <a:pt x="0" y="148"/>
                  </a:lnTo>
                  <a:lnTo>
                    <a:pt x="0" y="125"/>
                  </a:lnTo>
                  <a:lnTo>
                    <a:pt x="3" y="98"/>
                  </a:lnTo>
                  <a:lnTo>
                    <a:pt x="14" y="73"/>
                  </a:lnTo>
                  <a:lnTo>
                    <a:pt x="30" y="48"/>
                  </a:lnTo>
                  <a:lnTo>
                    <a:pt x="48" y="29"/>
                  </a:lnTo>
                  <a:lnTo>
                    <a:pt x="73" y="11"/>
                  </a:lnTo>
                  <a:lnTo>
                    <a:pt x="100" y="2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2494571" y="5132921"/>
              <a:ext cx="130377" cy="129033"/>
            </a:xfrm>
            <a:custGeom>
              <a:avLst/>
              <a:gdLst>
                <a:gd name="T0" fmla="*/ 163 w 390"/>
                <a:gd name="T1" fmla="*/ 0 h 384"/>
                <a:gd name="T2" fmla="*/ 200 w 390"/>
                <a:gd name="T3" fmla="*/ 10 h 384"/>
                <a:gd name="T4" fmla="*/ 227 w 390"/>
                <a:gd name="T5" fmla="*/ 23 h 384"/>
                <a:gd name="T6" fmla="*/ 258 w 390"/>
                <a:gd name="T7" fmla="*/ 44 h 384"/>
                <a:gd name="T8" fmla="*/ 290 w 390"/>
                <a:gd name="T9" fmla="*/ 68 h 384"/>
                <a:gd name="T10" fmla="*/ 322 w 390"/>
                <a:gd name="T11" fmla="*/ 96 h 384"/>
                <a:gd name="T12" fmla="*/ 349 w 390"/>
                <a:gd name="T13" fmla="*/ 127 h 384"/>
                <a:gd name="T14" fmla="*/ 370 w 390"/>
                <a:gd name="T15" fmla="*/ 155 h 384"/>
                <a:gd name="T16" fmla="*/ 384 w 390"/>
                <a:gd name="T17" fmla="*/ 184 h 384"/>
                <a:gd name="T18" fmla="*/ 390 w 390"/>
                <a:gd name="T19" fmla="*/ 211 h 384"/>
                <a:gd name="T20" fmla="*/ 386 w 390"/>
                <a:gd name="T21" fmla="*/ 237 h 384"/>
                <a:gd name="T22" fmla="*/ 377 w 390"/>
                <a:gd name="T23" fmla="*/ 266 h 384"/>
                <a:gd name="T24" fmla="*/ 363 w 390"/>
                <a:gd name="T25" fmla="*/ 295 h 384"/>
                <a:gd name="T26" fmla="*/ 343 w 390"/>
                <a:gd name="T27" fmla="*/ 321 h 384"/>
                <a:gd name="T28" fmla="*/ 322 w 390"/>
                <a:gd name="T29" fmla="*/ 345 h 384"/>
                <a:gd name="T30" fmla="*/ 299 w 390"/>
                <a:gd name="T31" fmla="*/ 364 h 384"/>
                <a:gd name="T32" fmla="*/ 272 w 390"/>
                <a:gd name="T33" fmla="*/ 377 h 384"/>
                <a:gd name="T34" fmla="*/ 247 w 390"/>
                <a:gd name="T35" fmla="*/ 384 h 384"/>
                <a:gd name="T36" fmla="*/ 222 w 390"/>
                <a:gd name="T37" fmla="*/ 382 h 384"/>
                <a:gd name="T38" fmla="*/ 188 w 390"/>
                <a:gd name="T39" fmla="*/ 368 h 384"/>
                <a:gd name="T40" fmla="*/ 150 w 390"/>
                <a:gd name="T41" fmla="*/ 348 h 384"/>
                <a:gd name="T42" fmla="*/ 115 w 390"/>
                <a:gd name="T43" fmla="*/ 321 h 384"/>
                <a:gd name="T44" fmla="*/ 81 w 390"/>
                <a:gd name="T45" fmla="*/ 293 h 384"/>
                <a:gd name="T46" fmla="*/ 52 w 390"/>
                <a:gd name="T47" fmla="*/ 262 h 384"/>
                <a:gd name="T48" fmla="*/ 27 w 390"/>
                <a:gd name="T49" fmla="*/ 232 h 384"/>
                <a:gd name="T50" fmla="*/ 9 w 390"/>
                <a:gd name="T51" fmla="*/ 205 h 384"/>
                <a:gd name="T52" fmla="*/ 2 w 390"/>
                <a:gd name="T53" fmla="*/ 184 h 384"/>
                <a:gd name="T54" fmla="*/ 0 w 390"/>
                <a:gd name="T55" fmla="*/ 157 h 384"/>
                <a:gd name="T56" fmla="*/ 6 w 390"/>
                <a:gd name="T57" fmla="*/ 128 h 384"/>
                <a:gd name="T58" fmla="*/ 15 w 390"/>
                <a:gd name="T59" fmla="*/ 100 h 384"/>
                <a:gd name="T60" fmla="*/ 29 w 390"/>
                <a:gd name="T61" fmla="*/ 73 h 384"/>
                <a:gd name="T62" fmla="*/ 48 w 390"/>
                <a:gd name="T63" fmla="*/ 46 h 384"/>
                <a:gd name="T64" fmla="*/ 72 w 390"/>
                <a:gd name="T65" fmla="*/ 25 h 384"/>
                <a:gd name="T66" fmla="*/ 98 w 390"/>
                <a:gd name="T67" fmla="*/ 10 h 384"/>
                <a:gd name="T68" fmla="*/ 129 w 390"/>
                <a:gd name="T69" fmla="*/ 2 h 384"/>
                <a:gd name="T70" fmla="*/ 163 w 390"/>
                <a:gd name="T71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90" h="384">
                  <a:moveTo>
                    <a:pt x="163" y="0"/>
                  </a:moveTo>
                  <a:lnTo>
                    <a:pt x="200" y="10"/>
                  </a:lnTo>
                  <a:lnTo>
                    <a:pt x="227" y="23"/>
                  </a:lnTo>
                  <a:lnTo>
                    <a:pt x="258" y="44"/>
                  </a:lnTo>
                  <a:lnTo>
                    <a:pt x="290" y="68"/>
                  </a:lnTo>
                  <a:lnTo>
                    <a:pt x="322" y="96"/>
                  </a:lnTo>
                  <a:lnTo>
                    <a:pt x="349" y="127"/>
                  </a:lnTo>
                  <a:lnTo>
                    <a:pt x="370" y="155"/>
                  </a:lnTo>
                  <a:lnTo>
                    <a:pt x="384" y="184"/>
                  </a:lnTo>
                  <a:lnTo>
                    <a:pt x="390" y="211"/>
                  </a:lnTo>
                  <a:lnTo>
                    <a:pt x="386" y="237"/>
                  </a:lnTo>
                  <a:lnTo>
                    <a:pt x="377" y="266"/>
                  </a:lnTo>
                  <a:lnTo>
                    <a:pt x="363" y="295"/>
                  </a:lnTo>
                  <a:lnTo>
                    <a:pt x="343" y="321"/>
                  </a:lnTo>
                  <a:lnTo>
                    <a:pt x="322" y="345"/>
                  </a:lnTo>
                  <a:lnTo>
                    <a:pt x="299" y="364"/>
                  </a:lnTo>
                  <a:lnTo>
                    <a:pt x="272" y="377"/>
                  </a:lnTo>
                  <a:lnTo>
                    <a:pt x="247" y="384"/>
                  </a:lnTo>
                  <a:lnTo>
                    <a:pt x="222" y="382"/>
                  </a:lnTo>
                  <a:lnTo>
                    <a:pt x="188" y="368"/>
                  </a:lnTo>
                  <a:lnTo>
                    <a:pt x="150" y="348"/>
                  </a:lnTo>
                  <a:lnTo>
                    <a:pt x="115" y="321"/>
                  </a:lnTo>
                  <a:lnTo>
                    <a:pt x="81" y="293"/>
                  </a:lnTo>
                  <a:lnTo>
                    <a:pt x="52" y="262"/>
                  </a:lnTo>
                  <a:lnTo>
                    <a:pt x="27" y="232"/>
                  </a:lnTo>
                  <a:lnTo>
                    <a:pt x="9" y="205"/>
                  </a:lnTo>
                  <a:lnTo>
                    <a:pt x="2" y="184"/>
                  </a:lnTo>
                  <a:lnTo>
                    <a:pt x="0" y="157"/>
                  </a:lnTo>
                  <a:lnTo>
                    <a:pt x="6" y="128"/>
                  </a:lnTo>
                  <a:lnTo>
                    <a:pt x="15" y="100"/>
                  </a:lnTo>
                  <a:lnTo>
                    <a:pt x="29" y="73"/>
                  </a:lnTo>
                  <a:lnTo>
                    <a:pt x="48" y="46"/>
                  </a:lnTo>
                  <a:lnTo>
                    <a:pt x="72" y="25"/>
                  </a:lnTo>
                  <a:lnTo>
                    <a:pt x="98" y="10"/>
                  </a:lnTo>
                  <a:lnTo>
                    <a:pt x="129" y="2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1802360" y="4699450"/>
              <a:ext cx="723797" cy="432128"/>
            </a:xfrm>
            <a:custGeom>
              <a:avLst/>
              <a:gdLst>
                <a:gd name="T0" fmla="*/ 1288 w 2153"/>
                <a:gd name="T1" fmla="*/ 2 h 1286"/>
                <a:gd name="T2" fmla="*/ 1442 w 2153"/>
                <a:gd name="T3" fmla="*/ 10 h 1286"/>
                <a:gd name="T4" fmla="*/ 1569 w 2153"/>
                <a:gd name="T5" fmla="*/ 27 h 1286"/>
                <a:gd name="T6" fmla="*/ 1658 w 2153"/>
                <a:gd name="T7" fmla="*/ 43 h 1286"/>
                <a:gd name="T8" fmla="*/ 1715 w 2153"/>
                <a:gd name="T9" fmla="*/ 61 h 1286"/>
                <a:gd name="T10" fmla="*/ 1749 w 2153"/>
                <a:gd name="T11" fmla="*/ 73 h 1286"/>
                <a:gd name="T12" fmla="*/ 1762 w 2153"/>
                <a:gd name="T13" fmla="*/ 80 h 1286"/>
                <a:gd name="T14" fmla="*/ 1767 w 2153"/>
                <a:gd name="T15" fmla="*/ 84 h 1286"/>
                <a:gd name="T16" fmla="*/ 1794 w 2153"/>
                <a:gd name="T17" fmla="*/ 103 h 1286"/>
                <a:gd name="T18" fmla="*/ 1842 w 2153"/>
                <a:gd name="T19" fmla="*/ 137 h 1286"/>
                <a:gd name="T20" fmla="*/ 1899 w 2153"/>
                <a:gd name="T21" fmla="*/ 186 h 1286"/>
                <a:gd name="T22" fmla="*/ 1960 w 2153"/>
                <a:gd name="T23" fmla="*/ 245 h 1286"/>
                <a:gd name="T24" fmla="*/ 2017 w 2153"/>
                <a:gd name="T25" fmla="*/ 314 h 1286"/>
                <a:gd name="T26" fmla="*/ 2049 w 2153"/>
                <a:gd name="T27" fmla="*/ 375 h 1286"/>
                <a:gd name="T28" fmla="*/ 2060 w 2153"/>
                <a:gd name="T29" fmla="*/ 437 h 1286"/>
                <a:gd name="T30" fmla="*/ 2067 w 2153"/>
                <a:gd name="T31" fmla="*/ 518 h 1286"/>
                <a:gd name="T32" fmla="*/ 2085 w 2153"/>
                <a:gd name="T33" fmla="*/ 602 h 1286"/>
                <a:gd name="T34" fmla="*/ 2123 w 2153"/>
                <a:gd name="T35" fmla="*/ 700 h 1286"/>
                <a:gd name="T36" fmla="*/ 2149 w 2153"/>
                <a:gd name="T37" fmla="*/ 798 h 1286"/>
                <a:gd name="T38" fmla="*/ 2151 w 2153"/>
                <a:gd name="T39" fmla="*/ 879 h 1286"/>
                <a:gd name="T40" fmla="*/ 2126 w 2153"/>
                <a:gd name="T41" fmla="*/ 941 h 1286"/>
                <a:gd name="T42" fmla="*/ 2071 w 2153"/>
                <a:gd name="T43" fmla="*/ 982 h 1286"/>
                <a:gd name="T44" fmla="*/ 1999 w 2153"/>
                <a:gd name="T45" fmla="*/ 993 h 1286"/>
                <a:gd name="T46" fmla="*/ 1922 w 2153"/>
                <a:gd name="T47" fmla="*/ 970 h 1286"/>
                <a:gd name="T48" fmla="*/ 1851 w 2153"/>
                <a:gd name="T49" fmla="*/ 918 h 1286"/>
                <a:gd name="T50" fmla="*/ 1788 w 2153"/>
                <a:gd name="T51" fmla="*/ 843 h 1286"/>
                <a:gd name="T52" fmla="*/ 1744 w 2153"/>
                <a:gd name="T53" fmla="*/ 750 h 1286"/>
                <a:gd name="T54" fmla="*/ 1724 w 2153"/>
                <a:gd name="T55" fmla="*/ 645 h 1286"/>
                <a:gd name="T56" fmla="*/ 1674 w 2153"/>
                <a:gd name="T57" fmla="*/ 579 h 1286"/>
                <a:gd name="T58" fmla="*/ 1592 w 2153"/>
                <a:gd name="T59" fmla="*/ 546 h 1286"/>
                <a:gd name="T60" fmla="*/ 1538 w 2153"/>
                <a:gd name="T61" fmla="*/ 511 h 1286"/>
                <a:gd name="T62" fmla="*/ 1506 w 2153"/>
                <a:gd name="T63" fmla="*/ 484 h 1286"/>
                <a:gd name="T64" fmla="*/ 1495 w 2153"/>
                <a:gd name="T65" fmla="*/ 479 h 1286"/>
                <a:gd name="T66" fmla="*/ 1424 w 2153"/>
                <a:gd name="T67" fmla="*/ 546 h 1286"/>
                <a:gd name="T68" fmla="*/ 1338 w 2153"/>
                <a:gd name="T69" fmla="*/ 627 h 1286"/>
                <a:gd name="T70" fmla="*/ 1244 w 2153"/>
                <a:gd name="T71" fmla="*/ 716 h 1286"/>
                <a:gd name="T72" fmla="*/ 1143 w 2153"/>
                <a:gd name="T73" fmla="*/ 809 h 1286"/>
                <a:gd name="T74" fmla="*/ 1042 w 2153"/>
                <a:gd name="T75" fmla="*/ 902 h 1286"/>
                <a:gd name="T76" fmla="*/ 943 w 2153"/>
                <a:gd name="T77" fmla="*/ 993 h 1286"/>
                <a:gd name="T78" fmla="*/ 852 w 2153"/>
                <a:gd name="T79" fmla="*/ 1079 h 1286"/>
                <a:gd name="T80" fmla="*/ 772 w 2153"/>
                <a:gd name="T81" fmla="*/ 1154 h 1286"/>
                <a:gd name="T82" fmla="*/ 706 w 2153"/>
                <a:gd name="T83" fmla="*/ 1215 h 1286"/>
                <a:gd name="T84" fmla="*/ 657 w 2153"/>
                <a:gd name="T85" fmla="*/ 1259 h 1286"/>
                <a:gd name="T86" fmla="*/ 632 w 2153"/>
                <a:gd name="T87" fmla="*/ 1283 h 1286"/>
                <a:gd name="T88" fmla="*/ 568 w 2153"/>
                <a:gd name="T89" fmla="*/ 1236 h 1286"/>
                <a:gd name="T90" fmla="*/ 456 w 2153"/>
                <a:gd name="T91" fmla="*/ 1138 h 1286"/>
                <a:gd name="T92" fmla="*/ 357 w 2153"/>
                <a:gd name="T93" fmla="*/ 1040 h 1286"/>
                <a:gd name="T94" fmla="*/ 273 w 2153"/>
                <a:gd name="T95" fmla="*/ 950 h 1286"/>
                <a:gd name="T96" fmla="*/ 205 w 2153"/>
                <a:gd name="T97" fmla="*/ 872 h 1286"/>
                <a:gd name="T98" fmla="*/ 157 w 2153"/>
                <a:gd name="T99" fmla="*/ 809 h 1286"/>
                <a:gd name="T100" fmla="*/ 127 w 2153"/>
                <a:gd name="T101" fmla="*/ 768 h 1286"/>
                <a:gd name="T102" fmla="*/ 116 w 2153"/>
                <a:gd name="T103" fmla="*/ 754 h 1286"/>
                <a:gd name="T104" fmla="*/ 382 w 2153"/>
                <a:gd name="T105" fmla="*/ 3 h 1286"/>
                <a:gd name="T106" fmla="*/ 554 w 2153"/>
                <a:gd name="T107" fmla="*/ 102 h 1286"/>
                <a:gd name="T108" fmla="*/ 590 w 2153"/>
                <a:gd name="T109" fmla="*/ 93 h 1286"/>
                <a:gd name="T110" fmla="*/ 656 w 2153"/>
                <a:gd name="T111" fmla="*/ 75 h 1286"/>
                <a:gd name="T112" fmla="*/ 750 w 2153"/>
                <a:gd name="T113" fmla="*/ 53 h 1286"/>
                <a:gd name="T114" fmla="*/ 865 w 2153"/>
                <a:gd name="T115" fmla="*/ 34 h 1286"/>
                <a:gd name="T116" fmla="*/ 995 w 2153"/>
                <a:gd name="T117" fmla="*/ 16 h 1286"/>
                <a:gd name="T118" fmla="*/ 1138 w 2153"/>
                <a:gd name="T119" fmla="*/ 3 h 1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53" h="1286">
                  <a:moveTo>
                    <a:pt x="1211" y="0"/>
                  </a:moveTo>
                  <a:lnTo>
                    <a:pt x="1288" y="2"/>
                  </a:lnTo>
                  <a:lnTo>
                    <a:pt x="1363" y="3"/>
                  </a:lnTo>
                  <a:lnTo>
                    <a:pt x="1442" y="10"/>
                  </a:lnTo>
                  <a:lnTo>
                    <a:pt x="1510" y="18"/>
                  </a:lnTo>
                  <a:lnTo>
                    <a:pt x="1569" y="27"/>
                  </a:lnTo>
                  <a:lnTo>
                    <a:pt x="1617" y="35"/>
                  </a:lnTo>
                  <a:lnTo>
                    <a:pt x="1658" y="43"/>
                  </a:lnTo>
                  <a:lnTo>
                    <a:pt x="1690" y="52"/>
                  </a:lnTo>
                  <a:lnTo>
                    <a:pt x="1715" y="61"/>
                  </a:lnTo>
                  <a:lnTo>
                    <a:pt x="1735" y="68"/>
                  </a:lnTo>
                  <a:lnTo>
                    <a:pt x="1749" y="73"/>
                  </a:lnTo>
                  <a:lnTo>
                    <a:pt x="1758" y="78"/>
                  </a:lnTo>
                  <a:lnTo>
                    <a:pt x="1762" y="80"/>
                  </a:lnTo>
                  <a:lnTo>
                    <a:pt x="1763" y="82"/>
                  </a:lnTo>
                  <a:lnTo>
                    <a:pt x="1767" y="84"/>
                  </a:lnTo>
                  <a:lnTo>
                    <a:pt x="1778" y="91"/>
                  </a:lnTo>
                  <a:lnTo>
                    <a:pt x="1794" y="103"/>
                  </a:lnTo>
                  <a:lnTo>
                    <a:pt x="1815" y="118"/>
                  </a:lnTo>
                  <a:lnTo>
                    <a:pt x="1842" y="137"/>
                  </a:lnTo>
                  <a:lnTo>
                    <a:pt x="1869" y="159"/>
                  </a:lnTo>
                  <a:lnTo>
                    <a:pt x="1899" y="186"/>
                  </a:lnTo>
                  <a:lnTo>
                    <a:pt x="1930" y="214"/>
                  </a:lnTo>
                  <a:lnTo>
                    <a:pt x="1960" y="245"/>
                  </a:lnTo>
                  <a:lnTo>
                    <a:pt x="1990" y="278"/>
                  </a:lnTo>
                  <a:lnTo>
                    <a:pt x="2017" y="314"/>
                  </a:lnTo>
                  <a:lnTo>
                    <a:pt x="2040" y="352"/>
                  </a:lnTo>
                  <a:lnTo>
                    <a:pt x="2049" y="375"/>
                  </a:lnTo>
                  <a:lnTo>
                    <a:pt x="2055" y="404"/>
                  </a:lnTo>
                  <a:lnTo>
                    <a:pt x="2060" y="437"/>
                  </a:lnTo>
                  <a:lnTo>
                    <a:pt x="2064" y="477"/>
                  </a:lnTo>
                  <a:lnTo>
                    <a:pt x="2067" y="518"/>
                  </a:lnTo>
                  <a:lnTo>
                    <a:pt x="2074" y="559"/>
                  </a:lnTo>
                  <a:lnTo>
                    <a:pt x="2085" y="602"/>
                  </a:lnTo>
                  <a:lnTo>
                    <a:pt x="2099" y="645"/>
                  </a:lnTo>
                  <a:lnTo>
                    <a:pt x="2123" y="700"/>
                  </a:lnTo>
                  <a:lnTo>
                    <a:pt x="2139" y="750"/>
                  </a:lnTo>
                  <a:lnTo>
                    <a:pt x="2149" y="798"/>
                  </a:lnTo>
                  <a:lnTo>
                    <a:pt x="2153" y="839"/>
                  </a:lnTo>
                  <a:lnTo>
                    <a:pt x="2151" y="879"/>
                  </a:lnTo>
                  <a:lnTo>
                    <a:pt x="2142" y="913"/>
                  </a:lnTo>
                  <a:lnTo>
                    <a:pt x="2126" y="941"/>
                  </a:lnTo>
                  <a:lnTo>
                    <a:pt x="2103" y="965"/>
                  </a:lnTo>
                  <a:lnTo>
                    <a:pt x="2071" y="982"/>
                  </a:lnTo>
                  <a:lnTo>
                    <a:pt x="2035" y="993"/>
                  </a:lnTo>
                  <a:lnTo>
                    <a:pt x="1999" y="993"/>
                  </a:lnTo>
                  <a:lnTo>
                    <a:pt x="1960" y="986"/>
                  </a:lnTo>
                  <a:lnTo>
                    <a:pt x="1922" y="970"/>
                  </a:lnTo>
                  <a:lnTo>
                    <a:pt x="1885" y="948"/>
                  </a:lnTo>
                  <a:lnTo>
                    <a:pt x="1851" y="918"/>
                  </a:lnTo>
                  <a:lnTo>
                    <a:pt x="1817" y="884"/>
                  </a:lnTo>
                  <a:lnTo>
                    <a:pt x="1788" y="843"/>
                  </a:lnTo>
                  <a:lnTo>
                    <a:pt x="1763" y="798"/>
                  </a:lnTo>
                  <a:lnTo>
                    <a:pt x="1744" y="750"/>
                  </a:lnTo>
                  <a:lnTo>
                    <a:pt x="1731" y="698"/>
                  </a:lnTo>
                  <a:lnTo>
                    <a:pt x="1724" y="645"/>
                  </a:lnTo>
                  <a:lnTo>
                    <a:pt x="1726" y="589"/>
                  </a:lnTo>
                  <a:lnTo>
                    <a:pt x="1674" y="579"/>
                  </a:lnTo>
                  <a:lnTo>
                    <a:pt x="1629" y="563"/>
                  </a:lnTo>
                  <a:lnTo>
                    <a:pt x="1592" y="546"/>
                  </a:lnTo>
                  <a:lnTo>
                    <a:pt x="1562" y="529"/>
                  </a:lnTo>
                  <a:lnTo>
                    <a:pt x="1538" y="511"/>
                  </a:lnTo>
                  <a:lnTo>
                    <a:pt x="1520" y="495"/>
                  </a:lnTo>
                  <a:lnTo>
                    <a:pt x="1506" y="484"/>
                  </a:lnTo>
                  <a:lnTo>
                    <a:pt x="1499" y="477"/>
                  </a:lnTo>
                  <a:lnTo>
                    <a:pt x="1495" y="479"/>
                  </a:lnTo>
                  <a:lnTo>
                    <a:pt x="1461" y="511"/>
                  </a:lnTo>
                  <a:lnTo>
                    <a:pt x="1424" y="546"/>
                  </a:lnTo>
                  <a:lnTo>
                    <a:pt x="1381" y="586"/>
                  </a:lnTo>
                  <a:lnTo>
                    <a:pt x="1338" y="627"/>
                  </a:lnTo>
                  <a:lnTo>
                    <a:pt x="1290" y="672"/>
                  </a:lnTo>
                  <a:lnTo>
                    <a:pt x="1244" y="716"/>
                  </a:lnTo>
                  <a:lnTo>
                    <a:pt x="1193" y="763"/>
                  </a:lnTo>
                  <a:lnTo>
                    <a:pt x="1143" y="809"/>
                  </a:lnTo>
                  <a:lnTo>
                    <a:pt x="1092" y="856"/>
                  </a:lnTo>
                  <a:lnTo>
                    <a:pt x="1042" y="902"/>
                  </a:lnTo>
                  <a:lnTo>
                    <a:pt x="993" y="948"/>
                  </a:lnTo>
                  <a:lnTo>
                    <a:pt x="943" y="993"/>
                  </a:lnTo>
                  <a:lnTo>
                    <a:pt x="897" y="1038"/>
                  </a:lnTo>
                  <a:lnTo>
                    <a:pt x="852" y="1079"/>
                  </a:lnTo>
                  <a:lnTo>
                    <a:pt x="811" y="1116"/>
                  </a:lnTo>
                  <a:lnTo>
                    <a:pt x="772" y="1154"/>
                  </a:lnTo>
                  <a:lnTo>
                    <a:pt x="736" y="1186"/>
                  </a:lnTo>
                  <a:lnTo>
                    <a:pt x="706" y="1215"/>
                  </a:lnTo>
                  <a:lnTo>
                    <a:pt x="679" y="1240"/>
                  </a:lnTo>
                  <a:lnTo>
                    <a:pt x="657" y="1259"/>
                  </a:lnTo>
                  <a:lnTo>
                    <a:pt x="641" y="1274"/>
                  </a:lnTo>
                  <a:lnTo>
                    <a:pt x="632" y="1283"/>
                  </a:lnTo>
                  <a:lnTo>
                    <a:pt x="629" y="1286"/>
                  </a:lnTo>
                  <a:lnTo>
                    <a:pt x="568" y="1236"/>
                  </a:lnTo>
                  <a:lnTo>
                    <a:pt x="509" y="1188"/>
                  </a:lnTo>
                  <a:lnTo>
                    <a:pt x="456" y="1138"/>
                  </a:lnTo>
                  <a:lnTo>
                    <a:pt x="404" y="1088"/>
                  </a:lnTo>
                  <a:lnTo>
                    <a:pt x="357" y="1040"/>
                  </a:lnTo>
                  <a:lnTo>
                    <a:pt x="313" y="993"/>
                  </a:lnTo>
                  <a:lnTo>
                    <a:pt x="273" y="950"/>
                  </a:lnTo>
                  <a:lnTo>
                    <a:pt x="238" y="909"/>
                  </a:lnTo>
                  <a:lnTo>
                    <a:pt x="205" y="872"/>
                  </a:lnTo>
                  <a:lnTo>
                    <a:pt x="179" y="838"/>
                  </a:lnTo>
                  <a:lnTo>
                    <a:pt x="157" y="809"/>
                  </a:lnTo>
                  <a:lnTo>
                    <a:pt x="139" y="786"/>
                  </a:lnTo>
                  <a:lnTo>
                    <a:pt x="127" y="768"/>
                  </a:lnTo>
                  <a:lnTo>
                    <a:pt x="118" y="757"/>
                  </a:lnTo>
                  <a:lnTo>
                    <a:pt x="116" y="754"/>
                  </a:lnTo>
                  <a:lnTo>
                    <a:pt x="0" y="680"/>
                  </a:lnTo>
                  <a:lnTo>
                    <a:pt x="382" y="3"/>
                  </a:lnTo>
                  <a:lnTo>
                    <a:pt x="548" y="103"/>
                  </a:lnTo>
                  <a:lnTo>
                    <a:pt x="554" y="102"/>
                  </a:lnTo>
                  <a:lnTo>
                    <a:pt x="568" y="98"/>
                  </a:lnTo>
                  <a:lnTo>
                    <a:pt x="590" y="93"/>
                  </a:lnTo>
                  <a:lnTo>
                    <a:pt x="620" y="84"/>
                  </a:lnTo>
                  <a:lnTo>
                    <a:pt x="656" y="75"/>
                  </a:lnTo>
                  <a:lnTo>
                    <a:pt x="700" y="64"/>
                  </a:lnTo>
                  <a:lnTo>
                    <a:pt x="750" y="53"/>
                  </a:lnTo>
                  <a:lnTo>
                    <a:pt x="804" y="43"/>
                  </a:lnTo>
                  <a:lnTo>
                    <a:pt x="865" y="34"/>
                  </a:lnTo>
                  <a:lnTo>
                    <a:pt x="927" y="23"/>
                  </a:lnTo>
                  <a:lnTo>
                    <a:pt x="995" y="16"/>
                  </a:lnTo>
                  <a:lnTo>
                    <a:pt x="1065" y="9"/>
                  </a:lnTo>
                  <a:lnTo>
                    <a:pt x="1138" y="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622260" y="4708858"/>
              <a:ext cx="155915" cy="241938"/>
            </a:xfrm>
            <a:custGeom>
              <a:avLst/>
              <a:gdLst>
                <a:gd name="T0" fmla="*/ 44 w 464"/>
                <a:gd name="T1" fmla="*/ 0 h 720"/>
                <a:gd name="T2" fmla="*/ 464 w 464"/>
                <a:gd name="T3" fmla="*/ 690 h 720"/>
                <a:gd name="T4" fmla="*/ 464 w 464"/>
                <a:gd name="T5" fmla="*/ 690 h 720"/>
                <a:gd name="T6" fmla="*/ 463 w 464"/>
                <a:gd name="T7" fmla="*/ 692 h 720"/>
                <a:gd name="T8" fmla="*/ 450 w 464"/>
                <a:gd name="T9" fmla="*/ 701 h 720"/>
                <a:gd name="T10" fmla="*/ 446 w 464"/>
                <a:gd name="T11" fmla="*/ 703 h 720"/>
                <a:gd name="T12" fmla="*/ 445 w 464"/>
                <a:gd name="T13" fmla="*/ 703 h 720"/>
                <a:gd name="T14" fmla="*/ 445 w 464"/>
                <a:gd name="T15" fmla="*/ 703 h 720"/>
                <a:gd name="T16" fmla="*/ 427 w 464"/>
                <a:gd name="T17" fmla="*/ 719 h 720"/>
                <a:gd name="T18" fmla="*/ 427 w 464"/>
                <a:gd name="T19" fmla="*/ 719 h 720"/>
                <a:gd name="T20" fmla="*/ 425 w 464"/>
                <a:gd name="T21" fmla="*/ 720 h 720"/>
                <a:gd name="T22" fmla="*/ 0 w 464"/>
                <a:gd name="T23" fmla="*/ 22 h 720"/>
                <a:gd name="T24" fmla="*/ 2 w 464"/>
                <a:gd name="T25" fmla="*/ 22 h 720"/>
                <a:gd name="T26" fmla="*/ 5 w 464"/>
                <a:gd name="T27" fmla="*/ 20 h 720"/>
                <a:gd name="T28" fmla="*/ 30 w 464"/>
                <a:gd name="T29" fmla="*/ 7 h 720"/>
                <a:gd name="T30" fmla="*/ 43 w 464"/>
                <a:gd name="T31" fmla="*/ 2 h 720"/>
                <a:gd name="T32" fmla="*/ 44 w 464"/>
                <a:gd name="T33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4" h="720">
                  <a:moveTo>
                    <a:pt x="44" y="0"/>
                  </a:moveTo>
                  <a:lnTo>
                    <a:pt x="464" y="690"/>
                  </a:lnTo>
                  <a:lnTo>
                    <a:pt x="464" y="690"/>
                  </a:lnTo>
                  <a:lnTo>
                    <a:pt x="463" y="692"/>
                  </a:lnTo>
                  <a:lnTo>
                    <a:pt x="450" y="701"/>
                  </a:lnTo>
                  <a:lnTo>
                    <a:pt x="446" y="703"/>
                  </a:lnTo>
                  <a:lnTo>
                    <a:pt x="445" y="703"/>
                  </a:lnTo>
                  <a:lnTo>
                    <a:pt x="445" y="703"/>
                  </a:lnTo>
                  <a:lnTo>
                    <a:pt x="427" y="719"/>
                  </a:lnTo>
                  <a:lnTo>
                    <a:pt x="427" y="719"/>
                  </a:lnTo>
                  <a:lnTo>
                    <a:pt x="425" y="720"/>
                  </a:lnTo>
                  <a:lnTo>
                    <a:pt x="0" y="22"/>
                  </a:lnTo>
                  <a:lnTo>
                    <a:pt x="2" y="22"/>
                  </a:lnTo>
                  <a:lnTo>
                    <a:pt x="5" y="20"/>
                  </a:lnTo>
                  <a:lnTo>
                    <a:pt x="30" y="7"/>
                  </a:lnTo>
                  <a:lnTo>
                    <a:pt x="43" y="2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6"/>
            <p:cNvSpPr>
              <a:spLocks/>
            </p:cNvSpPr>
            <p:nvPr/>
          </p:nvSpPr>
          <p:spPr bwMode="auto">
            <a:xfrm>
              <a:off x="1768758" y="4660471"/>
              <a:ext cx="223120" cy="315863"/>
            </a:xfrm>
            <a:custGeom>
              <a:avLst/>
              <a:gdLst>
                <a:gd name="T0" fmla="*/ 459 w 665"/>
                <a:gd name="T1" fmla="*/ 0 h 939"/>
                <a:gd name="T2" fmla="*/ 665 w 665"/>
                <a:gd name="T3" fmla="*/ 94 h 939"/>
                <a:gd name="T4" fmla="*/ 184 w 665"/>
                <a:gd name="T5" fmla="*/ 939 h 939"/>
                <a:gd name="T6" fmla="*/ 0 w 665"/>
                <a:gd name="T7" fmla="*/ 832 h 939"/>
                <a:gd name="T8" fmla="*/ 459 w 665"/>
                <a:gd name="T9" fmla="*/ 0 h 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5" h="939">
                  <a:moveTo>
                    <a:pt x="459" y="0"/>
                  </a:moveTo>
                  <a:lnTo>
                    <a:pt x="665" y="94"/>
                  </a:lnTo>
                  <a:lnTo>
                    <a:pt x="184" y="939"/>
                  </a:lnTo>
                  <a:lnTo>
                    <a:pt x="0" y="832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7"/>
            <p:cNvSpPr>
              <a:spLocks/>
            </p:cNvSpPr>
            <p:nvPr/>
          </p:nvSpPr>
          <p:spPr bwMode="auto">
            <a:xfrm>
              <a:off x="1768758" y="4660471"/>
              <a:ext cx="165996" cy="290325"/>
            </a:xfrm>
            <a:custGeom>
              <a:avLst/>
              <a:gdLst>
                <a:gd name="T0" fmla="*/ 459 w 495"/>
                <a:gd name="T1" fmla="*/ 0 h 864"/>
                <a:gd name="T2" fmla="*/ 495 w 495"/>
                <a:gd name="T3" fmla="*/ 16 h 864"/>
                <a:gd name="T4" fmla="*/ 57 w 495"/>
                <a:gd name="T5" fmla="*/ 864 h 864"/>
                <a:gd name="T6" fmla="*/ 0 w 495"/>
                <a:gd name="T7" fmla="*/ 832 h 864"/>
                <a:gd name="T8" fmla="*/ 459 w 495"/>
                <a:gd name="T9" fmla="*/ 0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5" h="864">
                  <a:moveTo>
                    <a:pt x="459" y="0"/>
                  </a:moveTo>
                  <a:lnTo>
                    <a:pt x="495" y="16"/>
                  </a:lnTo>
                  <a:lnTo>
                    <a:pt x="57" y="864"/>
                  </a:lnTo>
                  <a:lnTo>
                    <a:pt x="0" y="832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" name="Freeform 20"/>
            <p:cNvSpPr>
              <a:spLocks/>
            </p:cNvSpPr>
            <p:nvPr/>
          </p:nvSpPr>
          <p:spPr bwMode="auto">
            <a:xfrm>
              <a:off x="2620916" y="4648374"/>
              <a:ext cx="230513" cy="312503"/>
            </a:xfrm>
            <a:custGeom>
              <a:avLst/>
              <a:gdLst>
                <a:gd name="T0" fmla="*/ 204 w 686"/>
                <a:gd name="T1" fmla="*/ 0 h 931"/>
                <a:gd name="T2" fmla="*/ 686 w 686"/>
                <a:gd name="T3" fmla="*/ 820 h 931"/>
                <a:gd name="T4" fmla="*/ 506 w 686"/>
                <a:gd name="T5" fmla="*/ 931 h 931"/>
                <a:gd name="T6" fmla="*/ 0 w 686"/>
                <a:gd name="T7" fmla="*/ 102 h 931"/>
                <a:gd name="T8" fmla="*/ 204 w 686"/>
                <a:gd name="T9" fmla="*/ 0 h 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" h="931">
                  <a:moveTo>
                    <a:pt x="204" y="0"/>
                  </a:moveTo>
                  <a:lnTo>
                    <a:pt x="686" y="820"/>
                  </a:lnTo>
                  <a:lnTo>
                    <a:pt x="506" y="931"/>
                  </a:lnTo>
                  <a:lnTo>
                    <a:pt x="0" y="102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 21"/>
            <p:cNvSpPr>
              <a:spLocks/>
            </p:cNvSpPr>
            <p:nvPr/>
          </p:nvSpPr>
          <p:spPr bwMode="auto">
            <a:xfrm>
              <a:off x="1324534" y="4392324"/>
              <a:ext cx="607532" cy="567881"/>
            </a:xfrm>
            <a:custGeom>
              <a:avLst/>
              <a:gdLst>
                <a:gd name="T0" fmla="*/ 380 w 1806"/>
                <a:gd name="T1" fmla="*/ 0 h 1690"/>
                <a:gd name="T2" fmla="*/ 1806 w 1806"/>
                <a:gd name="T3" fmla="*/ 748 h 1690"/>
                <a:gd name="T4" fmla="*/ 1320 w 1806"/>
                <a:gd name="T5" fmla="*/ 1690 h 1690"/>
                <a:gd name="T6" fmla="*/ 0 w 1806"/>
                <a:gd name="T7" fmla="*/ 1104 h 1690"/>
                <a:gd name="T8" fmla="*/ 27 w 1806"/>
                <a:gd name="T9" fmla="*/ 934 h 1690"/>
                <a:gd name="T10" fmla="*/ 64 w 1806"/>
                <a:gd name="T11" fmla="*/ 768 h 1690"/>
                <a:gd name="T12" fmla="*/ 111 w 1806"/>
                <a:gd name="T13" fmla="*/ 605 h 1690"/>
                <a:gd name="T14" fmla="*/ 166 w 1806"/>
                <a:gd name="T15" fmla="*/ 448 h 1690"/>
                <a:gd name="T16" fmla="*/ 228 w 1806"/>
                <a:gd name="T17" fmla="*/ 293 h 1690"/>
                <a:gd name="T18" fmla="*/ 302 w 1806"/>
                <a:gd name="T19" fmla="*/ 144 h 1690"/>
                <a:gd name="T20" fmla="*/ 380 w 1806"/>
                <a:gd name="T21" fmla="*/ 0 h 1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06" h="1690">
                  <a:moveTo>
                    <a:pt x="380" y="0"/>
                  </a:moveTo>
                  <a:lnTo>
                    <a:pt x="1806" y="748"/>
                  </a:lnTo>
                  <a:lnTo>
                    <a:pt x="1320" y="1690"/>
                  </a:lnTo>
                  <a:lnTo>
                    <a:pt x="0" y="1104"/>
                  </a:lnTo>
                  <a:lnTo>
                    <a:pt x="27" y="934"/>
                  </a:lnTo>
                  <a:lnTo>
                    <a:pt x="64" y="768"/>
                  </a:lnTo>
                  <a:lnTo>
                    <a:pt x="111" y="605"/>
                  </a:lnTo>
                  <a:lnTo>
                    <a:pt x="166" y="448"/>
                  </a:lnTo>
                  <a:lnTo>
                    <a:pt x="228" y="293"/>
                  </a:lnTo>
                  <a:lnTo>
                    <a:pt x="302" y="144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22"/>
            <p:cNvSpPr>
              <a:spLocks/>
            </p:cNvSpPr>
            <p:nvPr/>
          </p:nvSpPr>
          <p:spPr bwMode="auto">
            <a:xfrm>
              <a:off x="2680056" y="4370146"/>
              <a:ext cx="604172" cy="573930"/>
            </a:xfrm>
            <a:custGeom>
              <a:avLst/>
              <a:gdLst>
                <a:gd name="T0" fmla="*/ 1389 w 1799"/>
                <a:gd name="T1" fmla="*/ 0 h 1708"/>
                <a:gd name="T2" fmla="*/ 1473 w 1799"/>
                <a:gd name="T3" fmla="*/ 143 h 1708"/>
                <a:gd name="T4" fmla="*/ 1549 w 1799"/>
                <a:gd name="T5" fmla="*/ 289 h 1708"/>
                <a:gd name="T6" fmla="*/ 1617 w 1799"/>
                <a:gd name="T7" fmla="*/ 443 h 1708"/>
                <a:gd name="T8" fmla="*/ 1676 w 1799"/>
                <a:gd name="T9" fmla="*/ 598 h 1708"/>
                <a:gd name="T10" fmla="*/ 1726 w 1799"/>
                <a:gd name="T11" fmla="*/ 759 h 1708"/>
                <a:gd name="T12" fmla="*/ 1767 w 1799"/>
                <a:gd name="T13" fmla="*/ 925 h 1708"/>
                <a:gd name="T14" fmla="*/ 1799 w 1799"/>
                <a:gd name="T15" fmla="*/ 1093 h 1708"/>
                <a:gd name="T16" fmla="*/ 513 w 1799"/>
                <a:gd name="T17" fmla="*/ 1708 h 1708"/>
                <a:gd name="T18" fmla="*/ 0 w 1799"/>
                <a:gd name="T19" fmla="*/ 780 h 1708"/>
                <a:gd name="T20" fmla="*/ 1389 w 1799"/>
                <a:gd name="T21" fmla="*/ 0 h 1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9" h="1708">
                  <a:moveTo>
                    <a:pt x="1389" y="0"/>
                  </a:moveTo>
                  <a:lnTo>
                    <a:pt x="1473" y="143"/>
                  </a:lnTo>
                  <a:lnTo>
                    <a:pt x="1549" y="289"/>
                  </a:lnTo>
                  <a:lnTo>
                    <a:pt x="1617" y="443"/>
                  </a:lnTo>
                  <a:lnTo>
                    <a:pt x="1676" y="598"/>
                  </a:lnTo>
                  <a:lnTo>
                    <a:pt x="1726" y="759"/>
                  </a:lnTo>
                  <a:lnTo>
                    <a:pt x="1767" y="925"/>
                  </a:lnTo>
                  <a:lnTo>
                    <a:pt x="1799" y="1093"/>
                  </a:lnTo>
                  <a:lnTo>
                    <a:pt x="513" y="1708"/>
                  </a:lnTo>
                  <a:lnTo>
                    <a:pt x="0" y="780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 23"/>
            <p:cNvSpPr>
              <a:spLocks/>
            </p:cNvSpPr>
            <p:nvPr/>
          </p:nvSpPr>
          <p:spPr bwMode="auto">
            <a:xfrm>
              <a:off x="2868230" y="4809666"/>
              <a:ext cx="65189" cy="65861"/>
            </a:xfrm>
            <a:custGeom>
              <a:avLst/>
              <a:gdLst>
                <a:gd name="T0" fmla="*/ 97 w 193"/>
                <a:gd name="T1" fmla="*/ 0 h 194"/>
                <a:gd name="T2" fmla="*/ 127 w 193"/>
                <a:gd name="T3" fmla="*/ 5 h 194"/>
                <a:gd name="T4" fmla="*/ 154 w 193"/>
                <a:gd name="T5" fmla="*/ 17 h 194"/>
                <a:gd name="T6" fmla="*/ 174 w 193"/>
                <a:gd name="T7" fmla="*/ 37 h 194"/>
                <a:gd name="T8" fmla="*/ 188 w 193"/>
                <a:gd name="T9" fmla="*/ 64 h 194"/>
                <a:gd name="T10" fmla="*/ 193 w 193"/>
                <a:gd name="T11" fmla="*/ 94 h 194"/>
                <a:gd name="T12" fmla="*/ 190 w 193"/>
                <a:gd name="T13" fmla="*/ 125 h 194"/>
                <a:gd name="T14" fmla="*/ 177 w 193"/>
                <a:gd name="T15" fmla="*/ 151 h 194"/>
                <a:gd name="T16" fmla="*/ 156 w 193"/>
                <a:gd name="T17" fmla="*/ 173 h 194"/>
                <a:gd name="T18" fmla="*/ 131 w 193"/>
                <a:gd name="T19" fmla="*/ 187 h 194"/>
                <a:gd name="T20" fmla="*/ 100 w 193"/>
                <a:gd name="T21" fmla="*/ 192 h 194"/>
                <a:gd name="T22" fmla="*/ 97 w 193"/>
                <a:gd name="T23" fmla="*/ 194 h 194"/>
                <a:gd name="T24" fmla="*/ 66 w 193"/>
                <a:gd name="T25" fmla="*/ 189 h 194"/>
                <a:gd name="T26" fmla="*/ 40 w 193"/>
                <a:gd name="T27" fmla="*/ 175 h 194"/>
                <a:gd name="T28" fmla="*/ 20 w 193"/>
                <a:gd name="T29" fmla="*/ 155 h 194"/>
                <a:gd name="T30" fmla="*/ 6 w 193"/>
                <a:gd name="T31" fmla="*/ 130 h 194"/>
                <a:gd name="T32" fmla="*/ 0 w 193"/>
                <a:gd name="T33" fmla="*/ 100 h 194"/>
                <a:gd name="T34" fmla="*/ 4 w 193"/>
                <a:gd name="T35" fmla="*/ 67 h 194"/>
                <a:gd name="T36" fmla="*/ 16 w 193"/>
                <a:gd name="T37" fmla="*/ 41 h 194"/>
                <a:gd name="T38" fmla="*/ 38 w 193"/>
                <a:gd name="T39" fmla="*/ 19 h 194"/>
                <a:gd name="T40" fmla="*/ 63 w 193"/>
                <a:gd name="T41" fmla="*/ 5 h 194"/>
                <a:gd name="T42" fmla="*/ 93 w 193"/>
                <a:gd name="T43" fmla="*/ 0 h 194"/>
                <a:gd name="T44" fmla="*/ 97 w 193"/>
                <a:gd name="T45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3" h="194">
                  <a:moveTo>
                    <a:pt x="97" y="0"/>
                  </a:moveTo>
                  <a:lnTo>
                    <a:pt x="127" y="5"/>
                  </a:lnTo>
                  <a:lnTo>
                    <a:pt x="154" y="17"/>
                  </a:lnTo>
                  <a:lnTo>
                    <a:pt x="174" y="37"/>
                  </a:lnTo>
                  <a:lnTo>
                    <a:pt x="188" y="64"/>
                  </a:lnTo>
                  <a:lnTo>
                    <a:pt x="193" y="94"/>
                  </a:lnTo>
                  <a:lnTo>
                    <a:pt x="190" y="125"/>
                  </a:lnTo>
                  <a:lnTo>
                    <a:pt x="177" y="151"/>
                  </a:lnTo>
                  <a:lnTo>
                    <a:pt x="156" y="173"/>
                  </a:lnTo>
                  <a:lnTo>
                    <a:pt x="131" y="187"/>
                  </a:lnTo>
                  <a:lnTo>
                    <a:pt x="100" y="192"/>
                  </a:lnTo>
                  <a:lnTo>
                    <a:pt x="97" y="194"/>
                  </a:lnTo>
                  <a:lnTo>
                    <a:pt x="66" y="189"/>
                  </a:lnTo>
                  <a:lnTo>
                    <a:pt x="40" y="175"/>
                  </a:lnTo>
                  <a:lnTo>
                    <a:pt x="20" y="155"/>
                  </a:lnTo>
                  <a:lnTo>
                    <a:pt x="6" y="130"/>
                  </a:lnTo>
                  <a:lnTo>
                    <a:pt x="0" y="100"/>
                  </a:lnTo>
                  <a:lnTo>
                    <a:pt x="4" y="67"/>
                  </a:lnTo>
                  <a:lnTo>
                    <a:pt x="16" y="41"/>
                  </a:lnTo>
                  <a:lnTo>
                    <a:pt x="38" y="19"/>
                  </a:lnTo>
                  <a:lnTo>
                    <a:pt x="63" y="5"/>
                  </a:lnTo>
                  <a:lnTo>
                    <a:pt x="93" y="0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24"/>
            <p:cNvSpPr>
              <a:spLocks/>
            </p:cNvSpPr>
            <p:nvPr/>
          </p:nvSpPr>
          <p:spPr bwMode="auto">
            <a:xfrm>
              <a:off x="2962317" y="4762622"/>
              <a:ext cx="65861" cy="64517"/>
            </a:xfrm>
            <a:custGeom>
              <a:avLst/>
              <a:gdLst>
                <a:gd name="T0" fmla="*/ 96 w 195"/>
                <a:gd name="T1" fmla="*/ 0 h 193"/>
                <a:gd name="T2" fmla="*/ 127 w 195"/>
                <a:gd name="T3" fmla="*/ 6 h 193"/>
                <a:gd name="T4" fmla="*/ 153 w 195"/>
                <a:gd name="T5" fmla="*/ 18 h 193"/>
                <a:gd name="T6" fmla="*/ 175 w 195"/>
                <a:gd name="T7" fmla="*/ 38 h 193"/>
                <a:gd name="T8" fmla="*/ 187 w 195"/>
                <a:gd name="T9" fmla="*/ 65 h 193"/>
                <a:gd name="T10" fmla="*/ 195 w 195"/>
                <a:gd name="T11" fmla="*/ 95 h 193"/>
                <a:gd name="T12" fmla="*/ 189 w 195"/>
                <a:gd name="T13" fmla="*/ 125 h 193"/>
                <a:gd name="T14" fmla="*/ 177 w 195"/>
                <a:gd name="T15" fmla="*/ 152 h 193"/>
                <a:gd name="T16" fmla="*/ 157 w 195"/>
                <a:gd name="T17" fmla="*/ 174 h 193"/>
                <a:gd name="T18" fmla="*/ 130 w 195"/>
                <a:gd name="T19" fmla="*/ 188 h 193"/>
                <a:gd name="T20" fmla="*/ 100 w 195"/>
                <a:gd name="T21" fmla="*/ 193 h 193"/>
                <a:gd name="T22" fmla="*/ 96 w 195"/>
                <a:gd name="T23" fmla="*/ 193 h 193"/>
                <a:gd name="T24" fmla="*/ 66 w 195"/>
                <a:gd name="T25" fmla="*/ 190 h 193"/>
                <a:gd name="T26" fmla="*/ 41 w 195"/>
                <a:gd name="T27" fmla="*/ 175 h 193"/>
                <a:gd name="T28" fmla="*/ 19 w 195"/>
                <a:gd name="T29" fmla="*/ 156 h 193"/>
                <a:gd name="T30" fmla="*/ 5 w 195"/>
                <a:gd name="T31" fmla="*/ 131 h 193"/>
                <a:gd name="T32" fmla="*/ 0 w 195"/>
                <a:gd name="T33" fmla="*/ 100 h 193"/>
                <a:gd name="T34" fmla="*/ 3 w 195"/>
                <a:gd name="T35" fmla="*/ 68 h 193"/>
                <a:gd name="T36" fmla="*/ 18 w 195"/>
                <a:gd name="T37" fmla="*/ 41 h 193"/>
                <a:gd name="T38" fmla="*/ 37 w 195"/>
                <a:gd name="T39" fmla="*/ 20 h 193"/>
                <a:gd name="T40" fmla="*/ 64 w 195"/>
                <a:gd name="T41" fmla="*/ 6 h 193"/>
                <a:gd name="T42" fmla="*/ 95 w 195"/>
                <a:gd name="T43" fmla="*/ 0 h 193"/>
                <a:gd name="T44" fmla="*/ 96 w 195"/>
                <a:gd name="T45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5" h="193">
                  <a:moveTo>
                    <a:pt x="96" y="0"/>
                  </a:moveTo>
                  <a:lnTo>
                    <a:pt x="127" y="6"/>
                  </a:lnTo>
                  <a:lnTo>
                    <a:pt x="153" y="18"/>
                  </a:lnTo>
                  <a:lnTo>
                    <a:pt x="175" y="38"/>
                  </a:lnTo>
                  <a:lnTo>
                    <a:pt x="187" y="65"/>
                  </a:lnTo>
                  <a:lnTo>
                    <a:pt x="195" y="95"/>
                  </a:lnTo>
                  <a:lnTo>
                    <a:pt x="189" y="125"/>
                  </a:lnTo>
                  <a:lnTo>
                    <a:pt x="177" y="152"/>
                  </a:lnTo>
                  <a:lnTo>
                    <a:pt x="157" y="174"/>
                  </a:lnTo>
                  <a:lnTo>
                    <a:pt x="130" y="188"/>
                  </a:lnTo>
                  <a:lnTo>
                    <a:pt x="100" y="193"/>
                  </a:lnTo>
                  <a:lnTo>
                    <a:pt x="96" y="193"/>
                  </a:lnTo>
                  <a:lnTo>
                    <a:pt x="66" y="190"/>
                  </a:lnTo>
                  <a:lnTo>
                    <a:pt x="41" y="175"/>
                  </a:lnTo>
                  <a:lnTo>
                    <a:pt x="19" y="156"/>
                  </a:lnTo>
                  <a:lnTo>
                    <a:pt x="5" y="131"/>
                  </a:lnTo>
                  <a:lnTo>
                    <a:pt x="0" y="100"/>
                  </a:lnTo>
                  <a:lnTo>
                    <a:pt x="3" y="68"/>
                  </a:lnTo>
                  <a:lnTo>
                    <a:pt x="18" y="41"/>
                  </a:lnTo>
                  <a:lnTo>
                    <a:pt x="37" y="20"/>
                  </a:lnTo>
                  <a:lnTo>
                    <a:pt x="64" y="6"/>
                  </a:lnTo>
                  <a:lnTo>
                    <a:pt x="95" y="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" name="Freeform 25"/>
            <p:cNvSpPr>
              <a:spLocks/>
            </p:cNvSpPr>
            <p:nvPr/>
          </p:nvSpPr>
          <p:spPr bwMode="auto">
            <a:xfrm>
              <a:off x="2829923" y="4928619"/>
              <a:ext cx="14113" cy="8737"/>
            </a:xfrm>
            <a:custGeom>
              <a:avLst/>
              <a:gdLst>
                <a:gd name="T0" fmla="*/ 41 w 41"/>
                <a:gd name="T1" fmla="*/ 0 h 25"/>
                <a:gd name="T2" fmla="*/ 41 w 41"/>
                <a:gd name="T3" fmla="*/ 0 h 25"/>
                <a:gd name="T4" fmla="*/ 2 w 41"/>
                <a:gd name="T5" fmla="*/ 25 h 25"/>
                <a:gd name="T6" fmla="*/ 0 w 41"/>
                <a:gd name="T7" fmla="*/ 25 h 25"/>
                <a:gd name="T8" fmla="*/ 41 w 41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25">
                  <a:moveTo>
                    <a:pt x="41" y="0"/>
                  </a:moveTo>
                  <a:lnTo>
                    <a:pt x="41" y="0"/>
                  </a:lnTo>
                  <a:lnTo>
                    <a:pt x="2" y="25"/>
                  </a:lnTo>
                  <a:lnTo>
                    <a:pt x="0" y="25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BF0E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" name="Freeform 18"/>
            <p:cNvSpPr>
              <a:spLocks/>
            </p:cNvSpPr>
            <p:nvPr/>
          </p:nvSpPr>
          <p:spPr bwMode="auto">
            <a:xfrm>
              <a:off x="1684752" y="4827139"/>
              <a:ext cx="65189" cy="65861"/>
            </a:xfrm>
            <a:custGeom>
              <a:avLst/>
              <a:gdLst>
                <a:gd name="T0" fmla="*/ 96 w 195"/>
                <a:gd name="T1" fmla="*/ 0 h 195"/>
                <a:gd name="T2" fmla="*/ 127 w 195"/>
                <a:gd name="T3" fmla="*/ 6 h 195"/>
                <a:gd name="T4" fmla="*/ 154 w 195"/>
                <a:gd name="T5" fmla="*/ 20 h 195"/>
                <a:gd name="T6" fmla="*/ 175 w 195"/>
                <a:gd name="T7" fmla="*/ 41 h 195"/>
                <a:gd name="T8" fmla="*/ 189 w 195"/>
                <a:gd name="T9" fmla="*/ 66 h 195"/>
                <a:gd name="T10" fmla="*/ 195 w 195"/>
                <a:gd name="T11" fmla="*/ 99 h 195"/>
                <a:gd name="T12" fmla="*/ 189 w 195"/>
                <a:gd name="T13" fmla="*/ 129 h 195"/>
                <a:gd name="T14" fmla="*/ 175 w 195"/>
                <a:gd name="T15" fmla="*/ 156 h 195"/>
                <a:gd name="T16" fmla="*/ 154 w 195"/>
                <a:gd name="T17" fmla="*/ 175 h 195"/>
                <a:gd name="T18" fmla="*/ 127 w 195"/>
                <a:gd name="T19" fmla="*/ 190 h 195"/>
                <a:gd name="T20" fmla="*/ 96 w 195"/>
                <a:gd name="T21" fmla="*/ 195 h 195"/>
                <a:gd name="T22" fmla="*/ 66 w 195"/>
                <a:gd name="T23" fmla="*/ 190 h 195"/>
                <a:gd name="T24" fmla="*/ 39 w 195"/>
                <a:gd name="T25" fmla="*/ 175 h 195"/>
                <a:gd name="T26" fmla="*/ 18 w 195"/>
                <a:gd name="T27" fmla="*/ 156 h 195"/>
                <a:gd name="T28" fmla="*/ 5 w 195"/>
                <a:gd name="T29" fmla="*/ 129 h 195"/>
                <a:gd name="T30" fmla="*/ 0 w 195"/>
                <a:gd name="T31" fmla="*/ 99 h 195"/>
                <a:gd name="T32" fmla="*/ 5 w 195"/>
                <a:gd name="T33" fmla="*/ 66 h 195"/>
                <a:gd name="T34" fmla="*/ 18 w 195"/>
                <a:gd name="T35" fmla="*/ 41 h 195"/>
                <a:gd name="T36" fmla="*/ 39 w 195"/>
                <a:gd name="T37" fmla="*/ 20 h 195"/>
                <a:gd name="T38" fmla="*/ 66 w 195"/>
                <a:gd name="T39" fmla="*/ 6 h 195"/>
                <a:gd name="T40" fmla="*/ 96 w 195"/>
                <a:gd name="T41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5" h="195">
                  <a:moveTo>
                    <a:pt x="96" y="0"/>
                  </a:moveTo>
                  <a:lnTo>
                    <a:pt x="127" y="6"/>
                  </a:lnTo>
                  <a:lnTo>
                    <a:pt x="154" y="20"/>
                  </a:lnTo>
                  <a:lnTo>
                    <a:pt x="175" y="41"/>
                  </a:lnTo>
                  <a:lnTo>
                    <a:pt x="189" y="66"/>
                  </a:lnTo>
                  <a:lnTo>
                    <a:pt x="195" y="99"/>
                  </a:lnTo>
                  <a:lnTo>
                    <a:pt x="189" y="129"/>
                  </a:lnTo>
                  <a:lnTo>
                    <a:pt x="175" y="156"/>
                  </a:lnTo>
                  <a:lnTo>
                    <a:pt x="154" y="175"/>
                  </a:lnTo>
                  <a:lnTo>
                    <a:pt x="127" y="190"/>
                  </a:lnTo>
                  <a:lnTo>
                    <a:pt x="96" y="195"/>
                  </a:lnTo>
                  <a:lnTo>
                    <a:pt x="66" y="190"/>
                  </a:lnTo>
                  <a:lnTo>
                    <a:pt x="39" y="175"/>
                  </a:lnTo>
                  <a:lnTo>
                    <a:pt x="18" y="156"/>
                  </a:lnTo>
                  <a:lnTo>
                    <a:pt x="5" y="129"/>
                  </a:lnTo>
                  <a:lnTo>
                    <a:pt x="0" y="99"/>
                  </a:lnTo>
                  <a:lnTo>
                    <a:pt x="5" y="66"/>
                  </a:lnTo>
                  <a:lnTo>
                    <a:pt x="18" y="41"/>
                  </a:lnTo>
                  <a:lnTo>
                    <a:pt x="39" y="20"/>
                  </a:lnTo>
                  <a:lnTo>
                    <a:pt x="66" y="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19"/>
            <p:cNvSpPr>
              <a:spLocks/>
            </p:cNvSpPr>
            <p:nvPr/>
          </p:nvSpPr>
          <p:spPr bwMode="auto">
            <a:xfrm>
              <a:off x="1588649" y="4782784"/>
              <a:ext cx="65189" cy="65189"/>
            </a:xfrm>
            <a:custGeom>
              <a:avLst/>
              <a:gdLst>
                <a:gd name="T0" fmla="*/ 96 w 193"/>
                <a:gd name="T1" fmla="*/ 0 h 193"/>
                <a:gd name="T2" fmla="*/ 127 w 193"/>
                <a:gd name="T3" fmla="*/ 5 h 193"/>
                <a:gd name="T4" fmla="*/ 154 w 193"/>
                <a:gd name="T5" fmla="*/ 18 h 193"/>
                <a:gd name="T6" fmla="*/ 175 w 193"/>
                <a:gd name="T7" fmla="*/ 39 h 193"/>
                <a:gd name="T8" fmla="*/ 188 w 193"/>
                <a:gd name="T9" fmla="*/ 66 h 193"/>
                <a:gd name="T10" fmla="*/ 193 w 193"/>
                <a:gd name="T11" fmla="*/ 97 h 193"/>
                <a:gd name="T12" fmla="*/ 188 w 193"/>
                <a:gd name="T13" fmla="*/ 127 h 193"/>
                <a:gd name="T14" fmla="*/ 175 w 193"/>
                <a:gd name="T15" fmla="*/ 154 h 193"/>
                <a:gd name="T16" fmla="*/ 154 w 193"/>
                <a:gd name="T17" fmla="*/ 175 h 193"/>
                <a:gd name="T18" fmla="*/ 127 w 193"/>
                <a:gd name="T19" fmla="*/ 189 h 193"/>
                <a:gd name="T20" fmla="*/ 96 w 193"/>
                <a:gd name="T21" fmla="*/ 193 h 193"/>
                <a:gd name="T22" fmla="*/ 66 w 193"/>
                <a:gd name="T23" fmla="*/ 189 h 193"/>
                <a:gd name="T24" fmla="*/ 39 w 193"/>
                <a:gd name="T25" fmla="*/ 175 h 193"/>
                <a:gd name="T26" fmla="*/ 18 w 193"/>
                <a:gd name="T27" fmla="*/ 154 h 193"/>
                <a:gd name="T28" fmla="*/ 4 w 193"/>
                <a:gd name="T29" fmla="*/ 127 h 193"/>
                <a:gd name="T30" fmla="*/ 0 w 193"/>
                <a:gd name="T31" fmla="*/ 97 h 193"/>
                <a:gd name="T32" fmla="*/ 4 w 193"/>
                <a:gd name="T33" fmla="*/ 66 h 193"/>
                <a:gd name="T34" fmla="*/ 18 w 193"/>
                <a:gd name="T35" fmla="*/ 39 h 193"/>
                <a:gd name="T36" fmla="*/ 39 w 193"/>
                <a:gd name="T37" fmla="*/ 18 h 193"/>
                <a:gd name="T38" fmla="*/ 66 w 193"/>
                <a:gd name="T39" fmla="*/ 5 h 193"/>
                <a:gd name="T40" fmla="*/ 96 w 193"/>
                <a:gd name="T41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3" h="193">
                  <a:moveTo>
                    <a:pt x="96" y="0"/>
                  </a:moveTo>
                  <a:lnTo>
                    <a:pt x="127" y="5"/>
                  </a:lnTo>
                  <a:lnTo>
                    <a:pt x="154" y="18"/>
                  </a:lnTo>
                  <a:lnTo>
                    <a:pt x="175" y="39"/>
                  </a:lnTo>
                  <a:lnTo>
                    <a:pt x="188" y="66"/>
                  </a:lnTo>
                  <a:lnTo>
                    <a:pt x="193" y="97"/>
                  </a:lnTo>
                  <a:lnTo>
                    <a:pt x="188" y="127"/>
                  </a:lnTo>
                  <a:lnTo>
                    <a:pt x="175" y="154"/>
                  </a:lnTo>
                  <a:lnTo>
                    <a:pt x="154" y="175"/>
                  </a:lnTo>
                  <a:lnTo>
                    <a:pt x="127" y="189"/>
                  </a:lnTo>
                  <a:lnTo>
                    <a:pt x="96" y="193"/>
                  </a:lnTo>
                  <a:lnTo>
                    <a:pt x="66" y="189"/>
                  </a:lnTo>
                  <a:lnTo>
                    <a:pt x="39" y="175"/>
                  </a:lnTo>
                  <a:lnTo>
                    <a:pt x="18" y="154"/>
                  </a:lnTo>
                  <a:lnTo>
                    <a:pt x="4" y="127"/>
                  </a:lnTo>
                  <a:lnTo>
                    <a:pt x="0" y="97"/>
                  </a:lnTo>
                  <a:lnTo>
                    <a:pt x="4" y="66"/>
                  </a:lnTo>
                  <a:lnTo>
                    <a:pt x="18" y="39"/>
                  </a:lnTo>
                  <a:lnTo>
                    <a:pt x="39" y="18"/>
                  </a:lnTo>
                  <a:lnTo>
                    <a:pt x="66" y="5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0799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A4ED129-53BE-4DC1-980F-DF0E05DB9310}"/>
              </a:ext>
            </a:extLst>
          </p:cNvPr>
          <p:cNvSpPr/>
          <p:nvPr/>
        </p:nvSpPr>
        <p:spPr>
          <a:xfrm>
            <a:off x="293915" y="751344"/>
            <a:ext cx="4686299" cy="5663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Session 1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Definition of Statistics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Probability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Event, sample space</a:t>
            </a:r>
            <a:endParaRPr lang="en-US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Population and Sample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Parameter and Statistic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Descriptive and Inferential Statistics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Conditional probability</a:t>
            </a:r>
            <a:endParaRPr lang="en-US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Statistical Data Analysis 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Variables &amp; Scales of measurement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Measures of Central Tendency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Measure of Dispersion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Session 2: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Probability Distribution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PDF and CDF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Sampling distributions</a:t>
            </a:r>
            <a:endParaRPr lang="en-US" sz="2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Estimation  - Point &amp; Interval Estimates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Session 3: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Correlation 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Regression</a:t>
            </a:r>
            <a:endParaRPr lang="en-US" sz="1000" dirty="0">
              <a:latin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723F1B-0385-42AA-83A1-7373B900FC2F}"/>
              </a:ext>
            </a:extLst>
          </p:cNvPr>
          <p:cNvSpPr/>
          <p:nvPr/>
        </p:nvSpPr>
        <p:spPr>
          <a:xfrm>
            <a:off x="5578929" y="212735"/>
            <a:ext cx="6096000" cy="584775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Session 4: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Hypothesis Testing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T test 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Testing for means and proportions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Power and confidence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A/B testing and sample size 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Bayesian testing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Session 5: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Cluster Analysis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Common clustering algorithms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</a:rPr>
              <a:t>Kmeans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 clustering</a:t>
            </a:r>
          </a:p>
          <a:p>
            <a:pPr marL="342900" fontAlgn="ctr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Session 6:</a:t>
            </a:r>
            <a:endParaRPr lang="en-US" sz="1000" dirty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Classification Model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Propensity modeling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Logistic </a:t>
            </a:r>
            <a:r>
              <a:rPr lang="en-US" sz="2000" dirty="0" err="1">
                <a:solidFill>
                  <a:srgbClr val="000000"/>
                </a:solidFill>
                <a:latin typeface="Calibri" panose="020F0502020204030204" pitchFamily="34" charset="0"/>
              </a:rPr>
              <a:t>regresson</a:t>
            </a:r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342900" fontAlgn="ctr"/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Session7: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Trees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RF</a:t>
            </a:r>
          </a:p>
          <a:p>
            <a:pPr marL="342900" fontAlgn="ctr"/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Session 8:</a:t>
            </a:r>
          </a:p>
          <a:p>
            <a:pPr marL="342900" fontAlgn="ctr"/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</a:rPr>
              <a:t>Optimization and programming</a:t>
            </a:r>
            <a:endParaRPr lang="en-US" sz="24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332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53">
            <a:extLst>
              <a:ext uri="{FF2B5EF4-FFF2-40B4-BE49-F238E27FC236}">
                <a16:creationId xmlns:a16="http://schemas.microsoft.com/office/drawing/2014/main" id="{C38C84F7-8076-4F5B-941A-E70BFA95BFDB}"/>
              </a:ext>
            </a:extLst>
          </p:cNvPr>
          <p:cNvSpPr txBox="1">
            <a:spLocks/>
          </p:cNvSpPr>
          <p:nvPr/>
        </p:nvSpPr>
        <p:spPr>
          <a:xfrm>
            <a:off x="0" y="106634"/>
            <a:ext cx="12192000" cy="4083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Bef>
                <a:spcPts val="0"/>
              </a:spcBef>
              <a:buClr>
                <a:prstClr val="white"/>
              </a:buClr>
              <a:buSzPct val="100000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Definition of Statistics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2FBCA6-5D77-4A90-9551-F480C5A37946}"/>
              </a:ext>
            </a:extLst>
          </p:cNvPr>
          <p:cNvSpPr txBox="1"/>
          <p:nvPr/>
        </p:nvSpPr>
        <p:spPr>
          <a:xfrm>
            <a:off x="320842" y="721895"/>
            <a:ext cx="1159844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Statistics is the methodology for collecting, organizing, presenting, summarizing, analyzing, interpreting and drawing conclusions from data.</a:t>
            </a:r>
          </a:p>
          <a:p>
            <a:endParaRPr lang="en-US" sz="2000" dirty="0"/>
          </a:p>
          <a:p>
            <a:r>
              <a:rPr lang="en-US" sz="2000" dirty="0"/>
              <a:t>It should be noted that statistics is much more than just the tabulation of numbers and the graphical presentation of these tabulated numbers. </a:t>
            </a:r>
          </a:p>
          <a:p>
            <a:endParaRPr lang="en-US" sz="2000" dirty="0"/>
          </a:p>
          <a:p>
            <a:r>
              <a:rPr lang="en-US" sz="2000" dirty="0"/>
              <a:t>Statistical methods can be used to ﬁnd answers to the questions like:</a:t>
            </a:r>
          </a:p>
          <a:p>
            <a:r>
              <a:rPr lang="en-US" sz="2000" dirty="0"/>
              <a:t>• What kind and how much data need to be collected? </a:t>
            </a:r>
          </a:p>
          <a:p>
            <a:r>
              <a:rPr lang="en-US" sz="2000" dirty="0"/>
              <a:t>• How should we organize and summarize the data? </a:t>
            </a:r>
          </a:p>
          <a:p>
            <a:r>
              <a:rPr lang="en-US" sz="2000" dirty="0"/>
              <a:t>• How can we analyze the data and draw conclusions from it? </a:t>
            </a:r>
          </a:p>
          <a:p>
            <a:r>
              <a:rPr lang="en-US" sz="2000" dirty="0"/>
              <a:t>• How can we assess the strength of the conclusions and evaluate their uncertainty?</a:t>
            </a:r>
          </a:p>
          <a:p>
            <a:endParaRPr lang="en-US" sz="2000" dirty="0"/>
          </a:p>
          <a:p>
            <a:r>
              <a:rPr lang="en-US" sz="2000" dirty="0"/>
              <a:t>Statistics provide methods for</a:t>
            </a:r>
          </a:p>
          <a:p>
            <a:r>
              <a:rPr lang="en-US" sz="2000" dirty="0"/>
              <a:t>1. </a:t>
            </a:r>
            <a:r>
              <a:rPr lang="en-US" sz="2000" b="1" dirty="0"/>
              <a:t>Design: </a:t>
            </a:r>
            <a:r>
              <a:rPr lang="en-US" sz="2000" dirty="0"/>
              <a:t>Planning and carrying out research studies</a:t>
            </a:r>
          </a:p>
          <a:p>
            <a:r>
              <a:rPr lang="en-US" sz="2000" dirty="0"/>
              <a:t>2. </a:t>
            </a:r>
            <a:r>
              <a:rPr lang="en-US" sz="2000" b="1" dirty="0"/>
              <a:t>Description: </a:t>
            </a:r>
            <a:r>
              <a:rPr lang="en-US" sz="2000" dirty="0"/>
              <a:t>Summarizing and exploring data</a:t>
            </a:r>
          </a:p>
          <a:p>
            <a:r>
              <a:rPr lang="en-US" sz="2000" dirty="0"/>
              <a:t>3. </a:t>
            </a:r>
            <a:r>
              <a:rPr lang="en-US" sz="2000" b="1" dirty="0"/>
              <a:t>Inference:</a:t>
            </a:r>
            <a:r>
              <a:rPr lang="en-US" sz="2000" dirty="0"/>
              <a:t> Making predictions and generalizing about phenomena represented by the data</a:t>
            </a:r>
          </a:p>
        </p:txBody>
      </p:sp>
    </p:spTree>
    <p:extLst>
      <p:ext uri="{BB962C8B-B14F-4D97-AF65-F5344CB8AC3E}">
        <p14:creationId xmlns:p14="http://schemas.microsoft.com/office/powerpoint/2010/main" val="3726701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4" grpId="4" uiExpand="1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53">
            <a:extLst>
              <a:ext uri="{FF2B5EF4-FFF2-40B4-BE49-F238E27FC236}">
                <a16:creationId xmlns:a16="http://schemas.microsoft.com/office/drawing/2014/main" id="{36673A72-01DF-4ED1-924C-1AB4A0D74024}"/>
              </a:ext>
            </a:extLst>
          </p:cNvPr>
          <p:cNvSpPr txBox="1">
            <a:spLocks/>
          </p:cNvSpPr>
          <p:nvPr/>
        </p:nvSpPr>
        <p:spPr>
          <a:xfrm>
            <a:off x="0" y="106634"/>
            <a:ext cx="12192000" cy="4083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Bef>
                <a:spcPts val="0"/>
              </a:spcBef>
              <a:buClr>
                <a:prstClr val="white"/>
              </a:buClr>
              <a:buSzPct val="100000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Importance of Statistics &amp; Application</a:t>
            </a:r>
            <a:r>
              <a:rPr lang="en-US" dirty="0">
                <a:solidFill>
                  <a:prstClr val="white"/>
                </a:solidFill>
                <a:ea typeface="Arial"/>
                <a:sym typeface="Arial"/>
              </a:rPr>
              <a:t>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8BC5EC-10FE-409D-857F-4E2847C56303}"/>
              </a:ext>
            </a:extLst>
          </p:cNvPr>
          <p:cNvSpPr/>
          <p:nvPr/>
        </p:nvSpPr>
        <p:spPr>
          <a:xfrm>
            <a:off x="240631" y="1108540"/>
            <a:ext cx="11486147" cy="42473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b="1" dirty="0"/>
              <a:t>1) Statistics helps in collecting appropriate data.</a:t>
            </a:r>
          </a:p>
          <a:p>
            <a:endParaRPr lang="en-US" b="1" dirty="0"/>
          </a:p>
          <a:p>
            <a:r>
              <a:rPr lang="en-US" b="1" dirty="0"/>
              <a:t>2) Statistics helps in the proper and efficient planning of a statistical inquiry in any field of study.</a:t>
            </a:r>
          </a:p>
          <a:p>
            <a:endParaRPr lang="en-US" b="1" dirty="0"/>
          </a:p>
          <a:p>
            <a:r>
              <a:rPr lang="en-US" b="1" dirty="0"/>
              <a:t>3) Statistics helps in providing a better understanding and exact description of data.</a:t>
            </a:r>
          </a:p>
          <a:p>
            <a:endParaRPr lang="en-US" b="1" dirty="0"/>
          </a:p>
          <a:p>
            <a:r>
              <a:rPr lang="en-US" b="1" dirty="0"/>
              <a:t>4) Statistics helps in presenting complex data in a suitable tabular, diagrammatic and graphic form for easy and clear comprehension of the data.</a:t>
            </a:r>
          </a:p>
          <a:p>
            <a:endParaRPr lang="en-US" b="1" dirty="0"/>
          </a:p>
          <a:p>
            <a:r>
              <a:rPr lang="en-US" b="1" dirty="0"/>
              <a:t>5) Statistics helps in understanding the nature and pattern of variability of a phenomenon through quantitative observations.</a:t>
            </a:r>
          </a:p>
          <a:p>
            <a:endParaRPr lang="en-US" b="1" dirty="0"/>
          </a:p>
          <a:p>
            <a:r>
              <a:rPr lang="en-US" b="1" dirty="0"/>
              <a:t>6) Statistics helps in drawing valid inferences, along with a measure of their reliability about the population parameters from the sample data.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08629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2FBCA6-5D77-4A90-9551-F480C5A37946}"/>
              </a:ext>
            </a:extLst>
          </p:cNvPr>
          <p:cNvSpPr txBox="1"/>
          <p:nvPr/>
        </p:nvSpPr>
        <p:spPr>
          <a:xfrm>
            <a:off x="176463" y="770022"/>
            <a:ext cx="4883566" cy="1203158"/>
          </a:xfrm>
          <a:prstGeom prst="rect">
            <a:avLst/>
          </a:prstGeom>
          <a:solidFill>
            <a:srgbClr val="FFDE7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Population: </a:t>
            </a:r>
            <a:r>
              <a:rPr lang="en-US" sz="2000" dirty="0"/>
              <a:t>Population is the collection of all individuals or items under consideration in a statistical study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94A491-03E2-4A7C-A280-3C9B31BC5B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96" b="-2"/>
          <a:stretch/>
        </p:blipFill>
        <p:spPr>
          <a:xfrm>
            <a:off x="5120640" y="594707"/>
            <a:ext cx="6233160" cy="3689684"/>
          </a:xfrm>
          <a:prstGeom prst="rect">
            <a:avLst/>
          </a:prstGeom>
        </p:spPr>
      </p:pic>
      <p:sp>
        <p:nvSpPr>
          <p:cNvPr id="12" name="Shape 553">
            <a:extLst>
              <a:ext uri="{FF2B5EF4-FFF2-40B4-BE49-F238E27FC236}">
                <a16:creationId xmlns:a16="http://schemas.microsoft.com/office/drawing/2014/main" id="{A952C723-FAEA-4E82-A1BA-E1740E05827A}"/>
              </a:ext>
            </a:extLst>
          </p:cNvPr>
          <p:cNvSpPr txBox="1">
            <a:spLocks/>
          </p:cNvSpPr>
          <p:nvPr/>
        </p:nvSpPr>
        <p:spPr>
          <a:xfrm>
            <a:off x="0" y="106634"/>
            <a:ext cx="12192000" cy="4083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Bef>
                <a:spcPts val="0"/>
              </a:spcBef>
              <a:buClr>
                <a:prstClr val="white"/>
              </a:buClr>
              <a:buSzPct val="100000"/>
              <a:defRPr/>
            </a:pPr>
            <a:r>
              <a:rPr lang="en-US" dirty="0">
                <a:solidFill>
                  <a:prstClr val="white"/>
                </a:solidFill>
                <a:ea typeface="Arial"/>
                <a:sym typeface="Arial"/>
              </a:rPr>
              <a:t>Population &amp; Sample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1F1850-83B0-4CA7-8D20-D53859907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072" y="4284391"/>
            <a:ext cx="5499686" cy="246697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C3A2644-3687-4D01-A607-45E0F5C7E7EF}"/>
              </a:ext>
            </a:extLst>
          </p:cNvPr>
          <p:cNvSpPr/>
          <p:nvPr/>
        </p:nvSpPr>
        <p:spPr>
          <a:xfrm>
            <a:off x="198521" y="3822726"/>
            <a:ext cx="4861508" cy="1200329"/>
          </a:xfrm>
          <a:prstGeom prst="rect">
            <a:avLst/>
          </a:prstGeom>
          <a:solidFill>
            <a:srgbClr val="FFDE7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Sample:</a:t>
            </a:r>
            <a:r>
              <a:rPr lang="en-US" sz="2000" dirty="0"/>
              <a:t> Sample is that part of the population from which information is collected, in simple terms, sample is a subset of population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EF7118-4FC0-4D67-B38D-3D77ED701312}"/>
              </a:ext>
            </a:extLst>
          </p:cNvPr>
          <p:cNvSpPr/>
          <p:nvPr/>
        </p:nvSpPr>
        <p:spPr>
          <a:xfrm>
            <a:off x="176462" y="2228219"/>
            <a:ext cx="4883567" cy="1200329"/>
          </a:xfrm>
          <a:prstGeom prst="rect">
            <a:avLst/>
          </a:prstGeom>
          <a:solidFill>
            <a:srgbClr val="FFDE7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Parameter: </a:t>
            </a:r>
            <a:r>
              <a:rPr lang="en-US" sz="2000" dirty="0"/>
              <a:t>Characteristic of a </a:t>
            </a:r>
            <a:r>
              <a:rPr lang="en-US" sz="2000" i="1" dirty="0"/>
              <a:t>population</a:t>
            </a:r>
            <a:r>
              <a:rPr lang="en-US" sz="2000" dirty="0"/>
              <a:t> is called parameter. In other words, any value that describes the population is called a parameter.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05D7E0-B556-4FFD-AF4C-8C3F91C7F2B9}"/>
              </a:ext>
            </a:extLst>
          </p:cNvPr>
          <p:cNvSpPr/>
          <p:nvPr/>
        </p:nvSpPr>
        <p:spPr>
          <a:xfrm>
            <a:off x="237074" y="5457871"/>
            <a:ext cx="4822956" cy="923330"/>
          </a:xfrm>
          <a:prstGeom prst="rect">
            <a:avLst/>
          </a:prstGeom>
          <a:solidFill>
            <a:srgbClr val="FFDE7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Statistic:  </a:t>
            </a:r>
            <a:r>
              <a:rPr lang="en-US" sz="2000" dirty="0"/>
              <a:t>Characteristic of a </a:t>
            </a:r>
            <a:r>
              <a:rPr lang="en-US" sz="2000" i="1" dirty="0"/>
              <a:t>sample</a:t>
            </a:r>
            <a:r>
              <a:rPr lang="en-US" sz="2000" dirty="0"/>
              <a:t> is called statistic. In other words, any value that describes the sample is called a statistic. </a:t>
            </a:r>
          </a:p>
        </p:txBody>
      </p:sp>
    </p:spTree>
    <p:extLst>
      <p:ext uri="{BB962C8B-B14F-4D97-AF65-F5344CB8AC3E}">
        <p14:creationId xmlns:p14="http://schemas.microsoft.com/office/powerpoint/2010/main" val="2460181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 animBg="1"/>
      <p:bldP spid="3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553">
            <a:extLst>
              <a:ext uri="{FF2B5EF4-FFF2-40B4-BE49-F238E27FC236}">
                <a16:creationId xmlns:a16="http://schemas.microsoft.com/office/drawing/2014/main" id="{A952C723-FAEA-4E82-A1BA-E1740E05827A}"/>
              </a:ext>
            </a:extLst>
          </p:cNvPr>
          <p:cNvSpPr txBox="1">
            <a:spLocks/>
          </p:cNvSpPr>
          <p:nvPr/>
        </p:nvSpPr>
        <p:spPr>
          <a:xfrm>
            <a:off x="0" y="106634"/>
            <a:ext cx="12192000" cy="4083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Bef>
                <a:spcPts val="0"/>
              </a:spcBef>
              <a:buClr>
                <a:prstClr val="white"/>
              </a:buClr>
              <a:buSzPct val="100000"/>
              <a:defRPr/>
            </a:pPr>
            <a:r>
              <a:rPr lang="en-US" dirty="0">
                <a:solidFill>
                  <a:prstClr val="white"/>
                </a:solidFill>
                <a:ea typeface="Arial"/>
                <a:sym typeface="Arial"/>
              </a:rPr>
              <a:t>Types of Sampling Techniques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E0A2CB-60BB-4F93-A5B9-A480FA8FAB8F}"/>
              </a:ext>
            </a:extLst>
          </p:cNvPr>
          <p:cNvSpPr/>
          <p:nvPr/>
        </p:nvSpPr>
        <p:spPr>
          <a:xfrm>
            <a:off x="256621" y="1174901"/>
            <a:ext cx="2547236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Simple random sampling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01EF86-7038-45A5-8126-B18A944BD460}"/>
              </a:ext>
            </a:extLst>
          </p:cNvPr>
          <p:cNvSpPr/>
          <p:nvPr/>
        </p:nvSpPr>
        <p:spPr>
          <a:xfrm>
            <a:off x="3047998" y="781053"/>
            <a:ext cx="8486276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dirty="0"/>
              <a:t>In this case each individual is chosen entirely by chance and each member of the population has an equal chance, or probability, of being selected. One way of obtaining a random sample is to give each individual in a population a number, and then use a table of random numbers to decide which individuals to include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C343D9-9903-4567-A740-54ED8F20F8C5}"/>
              </a:ext>
            </a:extLst>
          </p:cNvPr>
          <p:cNvSpPr/>
          <p:nvPr/>
        </p:nvSpPr>
        <p:spPr>
          <a:xfrm>
            <a:off x="256621" y="3019744"/>
            <a:ext cx="2547236" cy="36933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Systematic sampling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D577A0-0FF2-4A96-9CC9-9BAF36E172CA}"/>
              </a:ext>
            </a:extLst>
          </p:cNvPr>
          <p:cNvSpPr/>
          <p:nvPr/>
        </p:nvSpPr>
        <p:spPr>
          <a:xfrm>
            <a:off x="3047999" y="2473950"/>
            <a:ext cx="8486276" cy="14773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dirty="0"/>
              <a:t>Individuals are selected at regular intervals from the sampling frame. The intervals are chosen to ensure an adequate sample size. If you need a sample size n from a population of size x, you should select every x/nth individual for the sample.  For example, if you wanted a sample size of 100 from a population of 1000, select every 1000/100 = 10th member of the sampling frame.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BA292B-A0C0-4A68-B397-6802043772D2}"/>
              </a:ext>
            </a:extLst>
          </p:cNvPr>
          <p:cNvSpPr/>
          <p:nvPr/>
        </p:nvSpPr>
        <p:spPr>
          <a:xfrm>
            <a:off x="256621" y="4788570"/>
            <a:ext cx="2547235" cy="36933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Stratified sampling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1B9D20-DFEE-4F57-8FD5-C753A936F9B6}"/>
              </a:ext>
            </a:extLst>
          </p:cNvPr>
          <p:cNvSpPr/>
          <p:nvPr/>
        </p:nvSpPr>
        <p:spPr>
          <a:xfrm>
            <a:off x="3047999" y="4548122"/>
            <a:ext cx="8486276" cy="9233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dirty="0"/>
              <a:t>In this method, the population is first divided into subgroups (or strata) who all share a similar characteristic. Stratified sampling improves the accuracy and representativeness of the results by reducing sampling bias.</a:t>
            </a:r>
          </a:p>
        </p:txBody>
      </p:sp>
    </p:spTree>
    <p:extLst>
      <p:ext uri="{BB962C8B-B14F-4D97-AF65-F5344CB8AC3E}">
        <p14:creationId xmlns:p14="http://schemas.microsoft.com/office/powerpoint/2010/main" val="3709834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53">
            <a:extLst>
              <a:ext uri="{FF2B5EF4-FFF2-40B4-BE49-F238E27FC236}">
                <a16:creationId xmlns:a16="http://schemas.microsoft.com/office/drawing/2014/main" id="{37147EE4-CFBB-4933-BEF1-B71181FAB603}"/>
              </a:ext>
            </a:extLst>
          </p:cNvPr>
          <p:cNvSpPr txBox="1">
            <a:spLocks/>
          </p:cNvSpPr>
          <p:nvPr/>
        </p:nvSpPr>
        <p:spPr>
          <a:xfrm>
            <a:off x="0" y="43445"/>
            <a:ext cx="12192000" cy="4083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Bef>
                <a:spcPts val="0"/>
              </a:spcBef>
              <a:buClr>
                <a:prstClr val="white"/>
              </a:buClr>
              <a:buSzPct val="100000"/>
              <a:defRPr/>
            </a:pPr>
            <a:r>
              <a:rPr lang="en-US" dirty="0">
                <a:solidFill>
                  <a:prstClr val="white"/>
                </a:solidFill>
                <a:ea typeface="Arial"/>
                <a:sym typeface="Arial"/>
              </a:rPr>
              <a:t>Descriptive &amp; Inferential Statistics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C6A1997-C7B0-4F9D-9E71-6B8DFC96AC69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DA03EF-8DA1-4405-9CF1-0195BF9B88C4}"/>
              </a:ext>
            </a:extLst>
          </p:cNvPr>
          <p:cNvSpPr txBox="1"/>
          <p:nvPr/>
        </p:nvSpPr>
        <p:spPr>
          <a:xfrm>
            <a:off x="839813" y="1103517"/>
            <a:ext cx="1083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GOOGLE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5B3AE-2BD4-4B4F-8286-7B33CE0E8886}"/>
              </a:ext>
            </a:extLst>
          </p:cNvPr>
          <p:cNvSpPr txBox="1"/>
          <p:nvPr/>
        </p:nvSpPr>
        <p:spPr>
          <a:xfrm>
            <a:off x="4407296" y="1131653"/>
            <a:ext cx="1083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REVLON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9101C6-C01E-4D4A-A4D0-B0BFAB0B4899}"/>
              </a:ext>
            </a:extLst>
          </p:cNvPr>
          <p:cNvSpPr txBox="1"/>
          <p:nvPr/>
        </p:nvSpPr>
        <p:spPr>
          <a:xfrm>
            <a:off x="1576898" y="806286"/>
            <a:ext cx="23211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Product Fatigue - Understanding key drivers for Product Fatigue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CB7CE2-999C-4E81-90A5-9C3AFB80FAAC}"/>
              </a:ext>
            </a:extLst>
          </p:cNvPr>
          <p:cNvSpPr txBox="1"/>
          <p:nvPr/>
        </p:nvSpPr>
        <p:spPr>
          <a:xfrm>
            <a:off x="5386823" y="831017"/>
            <a:ext cx="23211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Brand Perception Map - Creating a brand perception mapping for key trends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07C8CF9-0068-428A-A23F-C22E994CE47C}"/>
              </a:ext>
            </a:extLst>
          </p:cNvPr>
          <p:cNvSpPr/>
          <p:nvPr/>
        </p:nvSpPr>
        <p:spPr>
          <a:xfrm>
            <a:off x="3832989" y="661906"/>
            <a:ext cx="3305745" cy="432166"/>
          </a:xfrm>
          <a:prstGeom prst="roundRect">
            <a:avLst/>
          </a:prstGeom>
          <a:solidFill>
            <a:schemeClr val="tx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STATISTICS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86B9D68-42BA-4120-9621-41122F7C5F84}"/>
              </a:ext>
            </a:extLst>
          </p:cNvPr>
          <p:cNvSpPr/>
          <p:nvPr/>
        </p:nvSpPr>
        <p:spPr>
          <a:xfrm>
            <a:off x="1176926" y="1725344"/>
            <a:ext cx="3849408" cy="45539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DESCRIPTIVE STATISTICS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6A8B537-E73B-4436-AA60-CBC17872AFAB}"/>
              </a:ext>
            </a:extLst>
          </p:cNvPr>
          <p:cNvSpPr/>
          <p:nvPr/>
        </p:nvSpPr>
        <p:spPr>
          <a:xfrm>
            <a:off x="6547408" y="1725391"/>
            <a:ext cx="3849408" cy="46351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INFERENTIAL STATISTICS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A4C2942-0E66-493C-BAE9-15B6E4B59A59}"/>
              </a:ext>
            </a:extLst>
          </p:cNvPr>
          <p:cNvCxnSpPr/>
          <p:nvPr/>
        </p:nvCxnSpPr>
        <p:spPr>
          <a:xfrm>
            <a:off x="5490509" y="1117365"/>
            <a:ext cx="0" cy="2586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1575349-37B4-4A75-82F1-BC213FD3B795}"/>
              </a:ext>
            </a:extLst>
          </p:cNvPr>
          <p:cNvCxnSpPr/>
          <p:nvPr/>
        </p:nvCxnSpPr>
        <p:spPr>
          <a:xfrm flipH="1">
            <a:off x="2909153" y="1376055"/>
            <a:ext cx="258135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D3C7594-7067-4BF3-A17B-5B907B5F65FD}"/>
              </a:ext>
            </a:extLst>
          </p:cNvPr>
          <p:cNvCxnSpPr/>
          <p:nvPr/>
        </p:nvCxnSpPr>
        <p:spPr>
          <a:xfrm>
            <a:off x="5490509" y="1376055"/>
            <a:ext cx="28523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7ECE440-AF45-480D-9DBD-DA9BAD7431D4}"/>
              </a:ext>
            </a:extLst>
          </p:cNvPr>
          <p:cNvCxnSpPr>
            <a:cxnSpLocks/>
          </p:cNvCxnSpPr>
          <p:nvPr/>
        </p:nvCxnSpPr>
        <p:spPr>
          <a:xfrm>
            <a:off x="2909153" y="1388894"/>
            <a:ext cx="0" cy="3236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5A81F73-2D2E-4A35-890E-1D836B0D95CF}"/>
              </a:ext>
            </a:extLst>
          </p:cNvPr>
          <p:cNvCxnSpPr>
            <a:cxnSpLocks/>
          </p:cNvCxnSpPr>
          <p:nvPr/>
        </p:nvCxnSpPr>
        <p:spPr>
          <a:xfrm>
            <a:off x="8323348" y="1376055"/>
            <a:ext cx="0" cy="3236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1945A91B-1259-4CF0-A847-3D2C385DB9AA}"/>
              </a:ext>
            </a:extLst>
          </p:cNvPr>
          <p:cNvSpPr/>
          <p:nvPr/>
        </p:nvSpPr>
        <p:spPr>
          <a:xfrm>
            <a:off x="1176926" y="2173986"/>
            <a:ext cx="3849408" cy="310435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Descriptive statistics consist of methods for organizing and summarizing information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Includes the construction of graphs, charts, tables, and the calculation of various descriptive measures such as averages, measures of variation, and percentiles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5BBB588-EA71-4B5C-82F2-20CFC5B85068}"/>
              </a:ext>
            </a:extLst>
          </p:cNvPr>
          <p:cNvSpPr/>
          <p:nvPr/>
        </p:nvSpPr>
        <p:spPr>
          <a:xfrm>
            <a:off x="6547408" y="2188910"/>
            <a:ext cx="3849408" cy="308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Inferential statistics consist of methods for drawing and measuring the reliability of conclusions about population based on information obtained from a sample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Includes  point estimation, interval estimation and hypothesis testing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01A7A4F-C69B-4471-ABB2-94C432DB8101}"/>
              </a:ext>
            </a:extLst>
          </p:cNvPr>
          <p:cNvSpPr txBox="1"/>
          <p:nvPr/>
        </p:nvSpPr>
        <p:spPr>
          <a:xfrm>
            <a:off x="1176926" y="5271442"/>
            <a:ext cx="9219890" cy="1200329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Descriptive and Inferential statistics are interrelated. It is always necessary to use methods of descriptive statistics to organize and summarize the information obtained from a sample before methods of inferential statistics can be used to make more thorough analysis of the subject under investigation</a:t>
            </a:r>
          </a:p>
        </p:txBody>
      </p:sp>
    </p:spTree>
    <p:extLst>
      <p:ext uri="{BB962C8B-B14F-4D97-AF65-F5344CB8AC3E}">
        <p14:creationId xmlns:p14="http://schemas.microsoft.com/office/powerpoint/2010/main" val="2872710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53">
            <a:extLst>
              <a:ext uri="{FF2B5EF4-FFF2-40B4-BE49-F238E27FC236}">
                <a16:creationId xmlns:a16="http://schemas.microsoft.com/office/drawing/2014/main" id="{37147EE4-CFBB-4933-BEF1-B71181FAB603}"/>
              </a:ext>
            </a:extLst>
          </p:cNvPr>
          <p:cNvSpPr txBox="1">
            <a:spLocks/>
          </p:cNvSpPr>
          <p:nvPr/>
        </p:nvSpPr>
        <p:spPr>
          <a:xfrm>
            <a:off x="48126" y="43445"/>
            <a:ext cx="12192000" cy="4083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 indent="-177800" algn="l">
              <a:spcBef>
                <a:spcPts val="0"/>
              </a:spcBef>
              <a:buClr>
                <a:prstClr val="white"/>
              </a:buClr>
              <a:buSzPct val="100000"/>
              <a:defRPr/>
            </a:pPr>
            <a:r>
              <a:rPr lang="en-US" dirty="0"/>
              <a:t>Statistical Data Analysis - Process Flow</a:t>
            </a:r>
            <a:endParaRPr lang="en-US" dirty="0">
              <a:ea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C6A1997-C7B0-4F9D-9E71-6B8DFC96AC69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DA03EF-8DA1-4405-9CF1-0195BF9B88C4}"/>
              </a:ext>
            </a:extLst>
          </p:cNvPr>
          <p:cNvSpPr txBox="1"/>
          <p:nvPr/>
        </p:nvSpPr>
        <p:spPr>
          <a:xfrm>
            <a:off x="839813" y="1103517"/>
            <a:ext cx="1083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GOOGLE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5B3AE-2BD4-4B4F-8286-7B33CE0E8886}"/>
              </a:ext>
            </a:extLst>
          </p:cNvPr>
          <p:cNvSpPr txBox="1"/>
          <p:nvPr/>
        </p:nvSpPr>
        <p:spPr>
          <a:xfrm>
            <a:off x="4407296" y="1131653"/>
            <a:ext cx="1083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REVLON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9101C6-C01E-4D4A-A4D0-B0BFAB0B4899}"/>
              </a:ext>
            </a:extLst>
          </p:cNvPr>
          <p:cNvSpPr txBox="1"/>
          <p:nvPr/>
        </p:nvSpPr>
        <p:spPr>
          <a:xfrm>
            <a:off x="1576898" y="806286"/>
            <a:ext cx="23211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Product Fatigue - Understanding key drivers for Product Fatigue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B873C7-532D-47DF-89C2-459B45283866}"/>
              </a:ext>
            </a:extLst>
          </p:cNvPr>
          <p:cNvSpPr txBox="1"/>
          <p:nvPr/>
        </p:nvSpPr>
        <p:spPr>
          <a:xfrm>
            <a:off x="8068482" y="1117365"/>
            <a:ext cx="1083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PAYPAL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4B7E6A7C-F249-484F-B4F6-B33BB76038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0000592"/>
              </p:ext>
            </p:extLst>
          </p:nvPr>
        </p:nvGraphicFramePr>
        <p:xfrm>
          <a:off x="364518" y="719666"/>
          <a:ext cx="353355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CF53B5D2-DF6C-4435-8A8A-9A814B99A7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22124" y="532885"/>
            <a:ext cx="7892715" cy="51934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B258BE-0C04-4749-B4A8-15F63CDC4500}"/>
              </a:ext>
            </a:extLst>
          </p:cNvPr>
          <p:cNvSpPr txBox="1"/>
          <p:nvPr/>
        </p:nvSpPr>
        <p:spPr>
          <a:xfrm>
            <a:off x="4407296" y="5383736"/>
            <a:ext cx="5069305" cy="1200329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To conclude this section, we can note that the major objective of statistics is to make inferences about population from an analysis of information contained in sample data</a:t>
            </a:r>
          </a:p>
        </p:txBody>
      </p:sp>
    </p:spTree>
    <p:extLst>
      <p:ext uri="{BB962C8B-B14F-4D97-AF65-F5344CB8AC3E}">
        <p14:creationId xmlns:p14="http://schemas.microsoft.com/office/powerpoint/2010/main" val="855949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Theme">
  <a:themeElements>
    <a:clrScheme name="LatentView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957A3"/>
      </a:accent1>
      <a:accent2>
        <a:srgbClr val="7F7F7F"/>
      </a:accent2>
      <a:accent3>
        <a:srgbClr val="178CCB"/>
      </a:accent3>
      <a:accent4>
        <a:srgbClr val="18A3AC"/>
      </a:accent4>
      <a:accent5>
        <a:srgbClr val="D1A426"/>
      </a:accent5>
      <a:accent6>
        <a:srgbClr val="052049"/>
      </a:accent6>
      <a:hlink>
        <a:srgbClr val="1957A3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Office Theme">
  <a:themeElements>
    <a:clrScheme name="Custom 1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957A3"/>
      </a:accent1>
      <a:accent2>
        <a:srgbClr val="095879"/>
      </a:accent2>
      <a:accent3>
        <a:srgbClr val="178CCB"/>
      </a:accent3>
      <a:accent4>
        <a:srgbClr val="18A3AC"/>
      </a:accent4>
      <a:accent5>
        <a:srgbClr val="D1A426"/>
      </a:accent5>
      <a:accent6>
        <a:srgbClr val="052049"/>
      </a:accent6>
      <a:hlink>
        <a:srgbClr val="1957A3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Theme">
  <a:themeElements>
    <a:clrScheme name="Custom 2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957A3"/>
      </a:accent1>
      <a:accent2>
        <a:srgbClr val="7F7F7F"/>
      </a:accent2>
      <a:accent3>
        <a:srgbClr val="4D84BC"/>
      </a:accent3>
      <a:accent4>
        <a:srgbClr val="1AA4AD"/>
      </a:accent4>
      <a:accent5>
        <a:srgbClr val="4D84BC"/>
      </a:accent5>
      <a:accent6>
        <a:srgbClr val="112248"/>
      </a:accent6>
      <a:hlink>
        <a:srgbClr val="1957A3"/>
      </a:hlink>
      <a:folHlink>
        <a:srgbClr val="7F8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2646</TotalTime>
  <Words>2388</Words>
  <Application>Microsoft Office PowerPoint</Application>
  <PresentationFormat>Widescreen</PresentationFormat>
  <Paragraphs>277</Paragraphs>
  <Slides>23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Links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6" baseType="lpstr">
      <vt:lpstr>Arial</vt:lpstr>
      <vt:lpstr>Asap</vt:lpstr>
      <vt:lpstr>Avenir Book</vt:lpstr>
      <vt:lpstr>Calibri</vt:lpstr>
      <vt:lpstr>Segoe UI</vt:lpstr>
      <vt:lpstr>Segoe UI Light</vt:lpstr>
      <vt:lpstr>Segoe UI Semibold</vt:lpstr>
      <vt:lpstr>Wingdings</vt:lpstr>
      <vt:lpstr>Office Theme</vt:lpstr>
      <vt:lpstr>4_Office Theme</vt:lpstr>
      <vt:lpstr>5_Office Theme</vt:lpstr>
      <vt:lpstr>2_Office Theme</vt:lpstr>
      <vt:lpstr>file:///C:\Users\rajesh.krishnan\Desktop\RAJESH\Personal\Statistics%20Training.xlsx!Summary%20Statistics!R1C1:R26C4</vt:lpstr>
      <vt:lpstr>STATISTICS TRAINING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Rajesh Krishnan</dc:creator>
  <cp:lastModifiedBy>Hariram Nagarajan (LATENTVIEW ANALYTICS CORPORATI)</cp:lastModifiedBy>
  <cp:revision>221</cp:revision>
  <dcterms:created xsi:type="dcterms:W3CDTF">2019-04-29T06:57:39Z</dcterms:created>
  <dcterms:modified xsi:type="dcterms:W3CDTF">2020-10-20T06:37:06Z</dcterms:modified>
</cp:coreProperties>
</file>